
<file path=[Content_Types].xml><?xml version="1.0" encoding="utf-8"?>
<Types xmlns="http://schemas.openxmlformats.org/package/2006/content-types">
  <Default Extension="mp3" ContentType="audio/unknown"/>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9"/>
  </p:notesMasterIdLst>
  <p:sldIdLst>
    <p:sldId id="256" r:id="rId2"/>
    <p:sldId id="259" r:id="rId3"/>
    <p:sldId id="260" r:id="rId4"/>
    <p:sldId id="283" r:id="rId5"/>
    <p:sldId id="265" r:id="rId6"/>
    <p:sldId id="284" r:id="rId7"/>
    <p:sldId id="285" r:id="rId8"/>
    <p:sldId id="273" r:id="rId9"/>
    <p:sldId id="286" r:id="rId10"/>
    <p:sldId id="282" r:id="rId11"/>
    <p:sldId id="287" r:id="rId12"/>
    <p:sldId id="288" r:id="rId13"/>
    <p:sldId id="290" r:id="rId14"/>
    <p:sldId id="291" r:id="rId15"/>
    <p:sldId id="292" r:id="rId16"/>
    <p:sldId id="293" r:id="rId17"/>
    <p:sldId id="294" r:id="rId18"/>
  </p:sldIdLst>
  <p:sldSz cx="12192000" cy="6858000"/>
  <p:notesSz cx="6858000" cy="9144000"/>
  <p:embeddedFontLst>
    <p:embeddedFont>
      <p:font typeface="宋体" panose="02010600030101010101" pitchFamily="2" charset="-122"/>
      <p:regular r:id="rId20"/>
    </p:embeddedFont>
    <p:embeddedFont>
      <p:font typeface="Microsoft YaHei" panose="020B0503020204020204" pitchFamily="34" charset="-122"/>
      <p:regular r:id="rId21"/>
      <p:bold r:id="rId22"/>
    </p:embeddedFont>
    <p:embeddedFont>
      <p:font typeface="等线" panose="020B0604020202020204" charset="-122"/>
      <p:regular r:id="rId23"/>
      <p:bold r:id="rId24"/>
    </p:embeddedFont>
  </p:embeddedFontLst>
  <p:custDataLst>
    <p:tags r:id="rId25"/>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476A3"/>
    <a:srgbClr val="D4D4D4"/>
    <a:srgbClr val="B8B8B8"/>
    <a:srgbClr val="0A9B74"/>
    <a:srgbClr val="D3DCE0"/>
    <a:srgbClr val="E6E6E6"/>
    <a:srgbClr val="414C54"/>
    <a:srgbClr val="263941"/>
    <a:srgbClr val="7894A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115" autoAdjust="0"/>
    <p:restoredTop sz="94603" autoAdjust="0"/>
  </p:normalViewPr>
  <p:slideViewPr>
    <p:cSldViewPr snapToGrid="0" showGuides="1">
      <p:cViewPr varScale="1">
        <p:scale>
          <a:sx n="108" d="100"/>
          <a:sy n="108" d="100"/>
        </p:scale>
        <p:origin x="-894" y="-84"/>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gs" Target="tags/tag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6E69173-8984-41BB-A566-E9B922B9A9DA}" type="datetimeFigureOut">
              <a:rPr lang="zh-CN" altLang="en-US" smtClean="0"/>
              <a:t>2019/10/7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D679150-4F92-4370-AE7A-4FDF6C824CDC}" type="slidenum">
              <a:rPr lang="zh-CN" altLang="en-US" smtClean="0"/>
              <a:t>‹#›</a:t>
            </a:fld>
            <a:endParaRPr lang="zh-CN" altLang="en-US"/>
          </a:p>
        </p:txBody>
      </p:sp>
    </p:spTree>
    <p:extLst>
      <p:ext uri="{BB962C8B-B14F-4D97-AF65-F5344CB8AC3E}">
        <p14:creationId xmlns:p14="http://schemas.microsoft.com/office/powerpoint/2010/main" val="11986226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D679150-4F92-4370-AE7A-4FDF6C824CDC}" type="slidenum">
              <a:rPr lang="zh-CN" altLang="en-US" smtClean="0"/>
              <a:t>1</a:t>
            </a:fld>
            <a:endParaRPr lang="zh-CN" altLang="en-US"/>
          </a:p>
        </p:txBody>
      </p:sp>
    </p:spTree>
    <p:extLst>
      <p:ext uri="{BB962C8B-B14F-4D97-AF65-F5344CB8AC3E}">
        <p14:creationId xmlns:p14="http://schemas.microsoft.com/office/powerpoint/2010/main" val="41604712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D679150-4F92-4370-AE7A-4FDF6C824CDC}" type="slidenum">
              <a:rPr lang="zh-CN" altLang="en-US" smtClean="0"/>
              <a:t>10</a:t>
            </a:fld>
            <a:endParaRPr lang="zh-CN" altLang="en-US"/>
          </a:p>
        </p:txBody>
      </p:sp>
    </p:spTree>
    <p:extLst>
      <p:ext uri="{BB962C8B-B14F-4D97-AF65-F5344CB8AC3E}">
        <p14:creationId xmlns:p14="http://schemas.microsoft.com/office/powerpoint/2010/main" val="34889344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D679150-4F92-4370-AE7A-4FDF6C824CDC}" type="slidenum">
              <a:rPr lang="zh-CN" altLang="en-US" smtClean="0"/>
              <a:t>12</a:t>
            </a:fld>
            <a:endParaRPr lang="zh-CN" altLang="en-US"/>
          </a:p>
        </p:txBody>
      </p:sp>
    </p:spTree>
    <p:extLst>
      <p:ext uri="{BB962C8B-B14F-4D97-AF65-F5344CB8AC3E}">
        <p14:creationId xmlns:p14="http://schemas.microsoft.com/office/powerpoint/2010/main" val="18719286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D679150-4F92-4370-AE7A-4FDF6C824CDC}" type="slidenum">
              <a:rPr lang="zh-CN" altLang="en-US" smtClean="0"/>
              <a:t>13</a:t>
            </a:fld>
            <a:endParaRPr lang="zh-CN" altLang="en-US"/>
          </a:p>
        </p:txBody>
      </p:sp>
    </p:spTree>
    <p:extLst>
      <p:ext uri="{BB962C8B-B14F-4D97-AF65-F5344CB8AC3E}">
        <p14:creationId xmlns:p14="http://schemas.microsoft.com/office/powerpoint/2010/main" val="34889344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D679150-4F92-4370-AE7A-4FDF6C824CDC}" type="slidenum">
              <a:rPr lang="zh-CN" altLang="en-US" smtClean="0"/>
              <a:t>14</a:t>
            </a:fld>
            <a:endParaRPr lang="zh-CN" altLang="en-US"/>
          </a:p>
        </p:txBody>
      </p:sp>
    </p:spTree>
    <p:extLst>
      <p:ext uri="{BB962C8B-B14F-4D97-AF65-F5344CB8AC3E}">
        <p14:creationId xmlns:p14="http://schemas.microsoft.com/office/powerpoint/2010/main" val="34889344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D679150-4F92-4370-AE7A-4FDF6C824CDC}" type="slidenum">
              <a:rPr lang="zh-CN" altLang="en-US" smtClean="0"/>
              <a:t>15</a:t>
            </a:fld>
            <a:endParaRPr lang="zh-CN" altLang="en-US"/>
          </a:p>
        </p:txBody>
      </p:sp>
    </p:spTree>
    <p:extLst>
      <p:ext uri="{BB962C8B-B14F-4D97-AF65-F5344CB8AC3E}">
        <p14:creationId xmlns:p14="http://schemas.microsoft.com/office/powerpoint/2010/main" val="34889344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D679150-4F92-4370-AE7A-4FDF6C824CDC}" type="slidenum">
              <a:rPr lang="zh-CN" altLang="en-US" smtClean="0"/>
              <a:t>16</a:t>
            </a:fld>
            <a:endParaRPr lang="zh-CN" altLang="en-US"/>
          </a:p>
        </p:txBody>
      </p:sp>
    </p:spTree>
    <p:extLst>
      <p:ext uri="{BB962C8B-B14F-4D97-AF65-F5344CB8AC3E}">
        <p14:creationId xmlns:p14="http://schemas.microsoft.com/office/powerpoint/2010/main" val="36077393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D679150-4F92-4370-AE7A-4FDF6C824CDC}" type="slidenum">
              <a:rPr lang="zh-CN" altLang="en-US" smtClean="0"/>
              <a:t>17</a:t>
            </a:fld>
            <a:endParaRPr lang="zh-CN" altLang="en-US"/>
          </a:p>
        </p:txBody>
      </p:sp>
    </p:spTree>
    <p:extLst>
      <p:ext uri="{BB962C8B-B14F-4D97-AF65-F5344CB8AC3E}">
        <p14:creationId xmlns:p14="http://schemas.microsoft.com/office/powerpoint/2010/main" val="29042139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D679150-4F92-4370-AE7A-4FDF6C824CDC}" type="slidenum">
              <a:rPr lang="zh-CN" altLang="en-US" smtClean="0"/>
              <a:t>2</a:t>
            </a:fld>
            <a:endParaRPr lang="zh-CN" altLang="en-US"/>
          </a:p>
        </p:txBody>
      </p:sp>
    </p:spTree>
    <p:extLst>
      <p:ext uri="{BB962C8B-B14F-4D97-AF65-F5344CB8AC3E}">
        <p14:creationId xmlns:p14="http://schemas.microsoft.com/office/powerpoint/2010/main" val="38510796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D679150-4F92-4370-AE7A-4FDF6C824CDC}" type="slidenum">
              <a:rPr lang="zh-CN" altLang="en-US" smtClean="0"/>
              <a:t>3</a:t>
            </a:fld>
            <a:endParaRPr lang="zh-CN" altLang="en-US"/>
          </a:p>
        </p:txBody>
      </p:sp>
    </p:spTree>
    <p:extLst>
      <p:ext uri="{BB962C8B-B14F-4D97-AF65-F5344CB8AC3E}">
        <p14:creationId xmlns:p14="http://schemas.microsoft.com/office/powerpoint/2010/main" val="18719286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D679150-4F92-4370-AE7A-4FDF6C824CDC}" type="slidenum">
              <a:rPr lang="zh-CN" altLang="en-US" smtClean="0"/>
              <a:t>4</a:t>
            </a:fld>
            <a:endParaRPr lang="zh-CN" altLang="en-US"/>
          </a:p>
        </p:txBody>
      </p:sp>
    </p:spTree>
    <p:extLst>
      <p:ext uri="{BB962C8B-B14F-4D97-AF65-F5344CB8AC3E}">
        <p14:creationId xmlns:p14="http://schemas.microsoft.com/office/powerpoint/2010/main" val="9896878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D679150-4F92-4370-AE7A-4FDF6C824CDC}" type="slidenum">
              <a:rPr lang="zh-CN" altLang="en-US" smtClean="0"/>
              <a:t>5</a:t>
            </a:fld>
            <a:endParaRPr lang="zh-CN" altLang="en-US"/>
          </a:p>
        </p:txBody>
      </p:sp>
    </p:spTree>
    <p:extLst>
      <p:ext uri="{BB962C8B-B14F-4D97-AF65-F5344CB8AC3E}">
        <p14:creationId xmlns:p14="http://schemas.microsoft.com/office/powerpoint/2010/main" val="32898550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849F42C-2DAE-424C-A4B8-3140182C3E9F}" type="slidenum">
              <a:rPr lang="zh-CN" altLang="en-US" smtClean="0"/>
              <a:t>6</a:t>
            </a:fld>
            <a:endParaRPr lang="zh-CN" altLang="en-US"/>
          </a:p>
        </p:txBody>
      </p:sp>
    </p:spTree>
    <p:extLst>
      <p:ext uri="{BB962C8B-B14F-4D97-AF65-F5344CB8AC3E}">
        <p14:creationId xmlns:p14="http://schemas.microsoft.com/office/powerpoint/2010/main" val="10837433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849F42C-2DAE-424C-A4B8-3140182C3E9F}" type="slidenum">
              <a:rPr lang="zh-CN" altLang="en-US" smtClean="0"/>
              <a:t>7</a:t>
            </a:fld>
            <a:endParaRPr lang="zh-CN" altLang="en-US"/>
          </a:p>
        </p:txBody>
      </p:sp>
    </p:spTree>
    <p:extLst>
      <p:ext uri="{BB962C8B-B14F-4D97-AF65-F5344CB8AC3E}">
        <p14:creationId xmlns:p14="http://schemas.microsoft.com/office/powerpoint/2010/main" val="10837433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D679150-4F92-4370-AE7A-4FDF6C824CDC}" type="slidenum">
              <a:rPr lang="zh-CN" altLang="en-US" smtClean="0"/>
              <a:t>8</a:t>
            </a:fld>
            <a:endParaRPr lang="zh-CN" altLang="en-US"/>
          </a:p>
        </p:txBody>
      </p:sp>
    </p:spTree>
    <p:extLst>
      <p:ext uri="{BB962C8B-B14F-4D97-AF65-F5344CB8AC3E}">
        <p14:creationId xmlns:p14="http://schemas.microsoft.com/office/powerpoint/2010/main" val="36077393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D679150-4F92-4370-AE7A-4FDF6C824CDC}" type="slidenum">
              <a:rPr lang="zh-CN" altLang="en-US" smtClean="0"/>
              <a:t>9</a:t>
            </a:fld>
            <a:endParaRPr lang="zh-CN" altLang="en-US"/>
          </a:p>
        </p:txBody>
      </p:sp>
    </p:spTree>
    <p:extLst>
      <p:ext uri="{BB962C8B-B14F-4D97-AF65-F5344CB8AC3E}">
        <p14:creationId xmlns:p14="http://schemas.microsoft.com/office/powerpoint/2010/main" val="18719286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tags" Target="../tags/tag4.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slideMaster" Target="../slideMasters/slideMaster1.xml"/><Relationship Id="rId5" Type="http://schemas.openxmlformats.org/officeDocument/2006/relationships/tags" Target="../tags/tag6.xml"/><Relationship Id="rId4" Type="http://schemas.openxmlformats.org/officeDocument/2006/relationships/tags" Target="../tags/tag5.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xmlns="" id="{7D0B6A2C-721C-4C23-BC94-05471F7EC63F}"/>
              </a:ext>
            </a:extLst>
          </p:cNvPr>
          <p:cNvSpPr>
            <a:spLocks noGrp="1"/>
          </p:cNvSpPr>
          <p:nvPr>
            <p:ph type="dt" sz="half" idx="10"/>
          </p:nvPr>
        </p:nvSpPr>
        <p:spPr/>
        <p:txBody>
          <a:bodyPr/>
          <a:lstStyle/>
          <a:p>
            <a:fld id="{BB8137CA-D131-4EF6-9B14-D9F7E276C745}" type="datetimeFigureOut">
              <a:rPr lang="zh-CN" altLang="en-US" smtClean="0"/>
              <a:t>2019/10/7</a:t>
            </a:fld>
            <a:endParaRPr lang="zh-CN" altLang="en-US"/>
          </a:p>
        </p:txBody>
      </p:sp>
      <p:sp>
        <p:nvSpPr>
          <p:cNvPr id="3" name="页脚占位符 2">
            <a:extLst>
              <a:ext uri="{FF2B5EF4-FFF2-40B4-BE49-F238E27FC236}">
                <a16:creationId xmlns:a16="http://schemas.microsoft.com/office/drawing/2014/main" xmlns="" id="{90A11248-A531-4E1D-A28C-B5BA44A82D99}"/>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xmlns="" id="{5DFCC5B9-7F39-46EA-8508-BB2EE87DACFF}"/>
              </a:ext>
            </a:extLst>
          </p:cNvPr>
          <p:cNvSpPr>
            <a:spLocks noGrp="1"/>
          </p:cNvSpPr>
          <p:nvPr>
            <p:ph type="sldNum" sz="quarter" idx="12"/>
          </p:nvPr>
        </p:nvSpPr>
        <p:spPr/>
        <p:txBody>
          <a:bodyPr/>
          <a:lstStyle/>
          <a:p>
            <a:fld id="{F7755A1B-FC52-483B-B683-58CCB7978464}" type="slidenum">
              <a:rPr lang="zh-CN" altLang="en-US" smtClean="0"/>
              <a:t>‹#›</a:t>
            </a:fld>
            <a:endParaRPr lang="zh-CN" altLang="en-US"/>
          </a:p>
        </p:txBody>
      </p:sp>
    </p:spTree>
    <p:extLst>
      <p:ext uri="{BB962C8B-B14F-4D97-AF65-F5344CB8AC3E}">
        <p14:creationId xmlns:p14="http://schemas.microsoft.com/office/powerpoint/2010/main" val="5006019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1_空白">
    <p:spTree>
      <p:nvGrpSpPr>
        <p:cNvPr id="1" name=""/>
        <p:cNvGrpSpPr/>
        <p:nvPr/>
      </p:nvGrpSpPr>
      <p:grpSpPr>
        <a:xfrm>
          <a:off x="0" y="0"/>
          <a:ext cx="0" cy="0"/>
          <a:chOff x="0" y="0"/>
          <a:chExt cx="0" cy="0"/>
        </a:xfrm>
      </p:grpSpPr>
      <p:pic>
        <p:nvPicPr>
          <p:cNvPr id="6" name="图片 5" descr="图片包含 水, 户外, 天空, 桥&#10;&#10;描述已自动生成">
            <a:extLst>
              <a:ext uri="{FF2B5EF4-FFF2-40B4-BE49-F238E27FC236}">
                <a16:creationId xmlns:a16="http://schemas.microsoft.com/office/drawing/2014/main" xmlns="" id="{D3A6FC6D-0902-4C9A-81B5-8FC3F5B0F47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8396" t="5091" r="18396" b="31694"/>
          <a:stretch/>
        </p:blipFill>
        <p:spPr>
          <a:xfrm>
            <a:off x="0" y="1"/>
            <a:ext cx="12192000" cy="6858000"/>
          </a:xfrm>
          <a:prstGeom prst="rect">
            <a:avLst/>
          </a:prstGeom>
        </p:spPr>
      </p:pic>
      <p:sp>
        <p:nvSpPr>
          <p:cNvPr id="7" name="矩形 6">
            <a:extLst>
              <a:ext uri="{FF2B5EF4-FFF2-40B4-BE49-F238E27FC236}">
                <a16:creationId xmlns:a16="http://schemas.microsoft.com/office/drawing/2014/main" xmlns="" id="{C0AB25DE-6E36-4F1F-BE45-75BA764972DF}"/>
              </a:ext>
            </a:extLst>
          </p:cNvPr>
          <p:cNvSpPr/>
          <p:nvPr userDrawn="1"/>
        </p:nvSpPr>
        <p:spPr>
          <a:xfrm>
            <a:off x="0" y="0"/>
            <a:ext cx="12192000" cy="6858000"/>
          </a:xfrm>
          <a:prstGeom prst="rect">
            <a:avLst/>
          </a:prstGeom>
          <a:gradFill>
            <a:gsLst>
              <a:gs pos="0">
                <a:schemeClr val="bg1"/>
              </a:gs>
              <a:gs pos="100000">
                <a:schemeClr val="bg1">
                  <a:alpha val="9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5650869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空白">
    <p:spTree>
      <p:nvGrpSpPr>
        <p:cNvPr id="1" name=""/>
        <p:cNvGrpSpPr/>
        <p:nvPr/>
      </p:nvGrpSpPr>
      <p:grpSpPr>
        <a:xfrm>
          <a:off x="0" y="0"/>
          <a:ext cx="0" cy="0"/>
          <a:chOff x="0" y="0"/>
          <a:chExt cx="0" cy="0"/>
        </a:xfrm>
      </p:grpSpPr>
      <p:pic>
        <p:nvPicPr>
          <p:cNvPr id="6" name="图片 5" descr="图片包含 水, 户外, 天空, 桥&#10;&#10;描述已自动生成">
            <a:extLst>
              <a:ext uri="{FF2B5EF4-FFF2-40B4-BE49-F238E27FC236}">
                <a16:creationId xmlns:a16="http://schemas.microsoft.com/office/drawing/2014/main" xmlns="" id="{D3A6FC6D-0902-4C9A-81B5-8FC3F5B0F47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8396" t="5091" r="18396" b="31694"/>
          <a:stretch/>
        </p:blipFill>
        <p:spPr>
          <a:xfrm>
            <a:off x="0" y="1"/>
            <a:ext cx="12192000" cy="6858000"/>
          </a:xfrm>
          <a:prstGeom prst="rect">
            <a:avLst/>
          </a:prstGeom>
        </p:spPr>
      </p:pic>
      <p:sp>
        <p:nvSpPr>
          <p:cNvPr id="7" name="矩形 6">
            <a:extLst>
              <a:ext uri="{FF2B5EF4-FFF2-40B4-BE49-F238E27FC236}">
                <a16:creationId xmlns:a16="http://schemas.microsoft.com/office/drawing/2014/main" xmlns="" id="{C0AB25DE-6E36-4F1F-BE45-75BA764972DF}"/>
              </a:ext>
            </a:extLst>
          </p:cNvPr>
          <p:cNvSpPr/>
          <p:nvPr userDrawn="1"/>
        </p:nvSpPr>
        <p:spPr>
          <a:xfrm>
            <a:off x="0" y="0"/>
            <a:ext cx="12192000" cy="6858000"/>
          </a:xfrm>
          <a:prstGeom prst="rect">
            <a:avLst/>
          </a:prstGeom>
          <a:gradFill>
            <a:gsLst>
              <a:gs pos="0">
                <a:schemeClr val="bg1"/>
              </a:gs>
              <a:gs pos="100000">
                <a:schemeClr val="bg1">
                  <a:alpha val="9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标题 1">
            <a:extLst>
              <a:ext uri="{FF2B5EF4-FFF2-40B4-BE49-F238E27FC236}">
                <a16:creationId xmlns:a16="http://schemas.microsoft.com/office/drawing/2014/main" xmlns="" id="{B072CE87-A8AA-4FDC-89B7-127421FD3435}"/>
              </a:ext>
            </a:extLst>
          </p:cNvPr>
          <p:cNvSpPr>
            <a:spLocks noGrp="1"/>
          </p:cNvSpPr>
          <p:nvPr>
            <p:ph type="title"/>
          </p:nvPr>
        </p:nvSpPr>
        <p:spPr>
          <a:xfrm>
            <a:off x="822234" y="411553"/>
            <a:ext cx="3877985" cy="369332"/>
          </a:xfrm>
        </p:spPr>
        <p:txBody>
          <a:bodyPr wrap="none" tIns="0" bIns="0">
            <a:spAutoFit/>
          </a:bodyPr>
          <a:lstStyle>
            <a:lvl1pPr algn="l">
              <a:lnSpc>
                <a:spcPct val="100000"/>
              </a:lnSpc>
              <a:defRPr sz="2400"/>
            </a:lvl1pPr>
          </a:lstStyle>
          <a:p>
            <a:r>
              <a:rPr lang="zh-CN" altLang="en-US" dirty="0"/>
              <a:t>单击此处编辑母版标题样式</a:t>
            </a:r>
          </a:p>
        </p:txBody>
      </p:sp>
      <p:sp>
        <p:nvSpPr>
          <p:cNvPr id="5" name="文本占位符 4">
            <a:extLst>
              <a:ext uri="{FF2B5EF4-FFF2-40B4-BE49-F238E27FC236}">
                <a16:creationId xmlns:a16="http://schemas.microsoft.com/office/drawing/2014/main" xmlns="" id="{D1A2F830-3E54-4D89-B45D-DCD33087CBBC}"/>
              </a:ext>
            </a:extLst>
          </p:cNvPr>
          <p:cNvSpPr>
            <a:spLocks noGrp="1"/>
          </p:cNvSpPr>
          <p:nvPr>
            <p:ph type="body" sz="quarter" idx="10" hasCustomPrompt="1"/>
          </p:nvPr>
        </p:nvSpPr>
        <p:spPr>
          <a:xfrm>
            <a:off x="396603" y="383404"/>
            <a:ext cx="425631" cy="425631"/>
          </a:xfr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zh-CN" altLang="en-US" sz="1800" dirty="0" smtClean="0">
                <a:solidFill>
                  <a:schemeClr val="lt1"/>
                </a:solidFill>
              </a:defRPr>
            </a:lvl1pPr>
            <a:lvl2pPr marL="228600" indent="0">
              <a:buNone/>
              <a:defRPr lang="zh-CN" altLang="en-US" sz="1800" dirty="0" smtClean="0">
                <a:solidFill>
                  <a:schemeClr val="lt1"/>
                </a:solidFill>
              </a:defRPr>
            </a:lvl2pPr>
            <a:lvl3pPr marL="685800" indent="0">
              <a:buNone/>
              <a:defRPr lang="zh-CN" altLang="en-US" sz="1800" dirty="0" smtClean="0">
                <a:solidFill>
                  <a:schemeClr val="lt1"/>
                </a:solidFill>
              </a:defRPr>
            </a:lvl3pPr>
            <a:lvl4pPr marL="1143000" indent="0">
              <a:buNone/>
              <a:defRPr lang="zh-CN" altLang="en-US" dirty="0" smtClean="0">
                <a:solidFill>
                  <a:schemeClr val="lt1"/>
                </a:solidFill>
              </a:defRPr>
            </a:lvl4pPr>
            <a:lvl5pPr marL="1600200" indent="0">
              <a:buNone/>
              <a:defRPr lang="zh-CN" altLang="en-US" dirty="0">
                <a:solidFill>
                  <a:schemeClr val="lt1"/>
                </a:solidFill>
              </a:defRPr>
            </a:lvl5pPr>
          </a:lstStyle>
          <a:p>
            <a:pPr marL="0" lvl="0" algn="ctr"/>
            <a:r>
              <a:rPr lang="en-US" altLang="zh-CN" dirty="0"/>
              <a:t>01</a:t>
            </a:r>
            <a:endParaRPr lang="zh-CN" altLang="en-US" dirty="0"/>
          </a:p>
        </p:txBody>
      </p:sp>
    </p:spTree>
    <p:extLst>
      <p:ext uri="{BB962C8B-B14F-4D97-AF65-F5344CB8AC3E}">
        <p14:creationId xmlns:p14="http://schemas.microsoft.com/office/powerpoint/2010/main" val="19140713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181D9823-9087-4703-9A44-A3AAC1D332C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5881649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69882" y="432000"/>
            <a:ext cx="10852237" cy="648000"/>
          </a:xfrm>
        </p:spPr>
        <p:txBody>
          <a:bodyPr vert="horz" lIns="101600" tIns="38100" rIns="76200" bIns="38100" rtlCol="0" anchor="ctr" anchorCtr="0">
            <a:noAutofit/>
          </a:bodyPr>
          <a:lstStyle>
            <a:lvl1pPr marL="0" marR="0" algn="l" defTabSz="914400" rtl="0" eaLnBrk="1" fontAlgn="auto" latinLnBrk="0" hangingPunct="1">
              <a:lnSpc>
                <a:spcPct val="100000"/>
              </a:lnSpc>
              <a:buNone/>
              <a:defRPr kumimoji="0" lang="zh-CN" altLang="en-US" sz="2800" b="1" i="0" u="none" strike="noStrike" kern="1200" cap="none" spc="200" normalizeH="0" baseline="0" noProof="1" dirty="0">
                <a:solidFill>
                  <a:schemeClr val="tx1"/>
                </a:solidFill>
                <a:uFillTx/>
                <a:latin typeface="+mj-lt"/>
                <a:ea typeface="+mj-ea"/>
                <a:cs typeface="+mj-cs"/>
                <a:sym typeface="+mn-ea"/>
              </a:defRPr>
            </a:lvl1pPr>
          </a:lstStyle>
          <a:p>
            <a:pPr lvl="0"/>
            <a:r>
              <a:rPr dirty="0">
                <a:sym typeface="+mn-ea"/>
              </a:rPr>
              <a:t>单击此处编辑母版标题样式</a:t>
            </a:r>
          </a:p>
        </p:txBody>
      </p:sp>
      <p:sp>
        <p:nvSpPr>
          <p:cNvPr id="3" name="内容占位符 2"/>
          <p:cNvSpPr>
            <a:spLocks noGrp="1"/>
          </p:cNvSpPr>
          <p:nvPr>
            <p:ph idx="1"/>
            <p:custDataLst>
              <p:tags r:id="rId2"/>
            </p:custDataLst>
          </p:nvPr>
        </p:nvSpPr>
        <p:spPr>
          <a:xfrm>
            <a:off x="669882" y="1296000"/>
            <a:ext cx="10852237" cy="5041355"/>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2019/10/7</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extLst>
      <p:ext uri="{BB962C8B-B14F-4D97-AF65-F5344CB8AC3E}">
        <p14:creationId xmlns:p14="http://schemas.microsoft.com/office/powerpoint/2010/main" val="1534909571"/>
      </p:ext>
    </p:extLst>
  </p:cSld>
  <p:clrMapOvr>
    <a:masterClrMapping/>
  </p:clrMapOvr>
  <mc:AlternateContent xmlns:mc="http://schemas.openxmlformats.org/markup-compatibility/2006" xmlns:p14="http://schemas.microsoft.com/office/powerpoint/2010/main">
    <mc:Choice Requires="p14">
      <p:transition advClick="0" advTm="0">
        <p:random/>
      </p:transition>
    </mc:Choice>
    <mc:Fallback xmlns="">
      <p:transition advClick="0" advTm="0">
        <p:random/>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xmlns="" id="{2EDF7F50-9DDC-429D-A844-AD51A1F5FDA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xmlns="" id="{E12E0433-87B9-4779-86C5-57874C3D419E}"/>
              </a:ext>
            </a:extLst>
          </p:cNvPr>
          <p:cNvSpPr>
            <a:spLocks noGrp="1"/>
          </p:cNvSpPr>
          <p:nvPr>
            <p:ph type="body" idx="1"/>
          </p:nvPr>
        </p:nvSpPr>
        <p:spPr>
          <a:xfrm>
            <a:off x="901700" y="1847850"/>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xmlns="" id="{18FD3B07-D806-4BE0-B72B-DB0275B7B09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B8137CA-D131-4EF6-9B14-D9F7E276C745}" type="datetimeFigureOut">
              <a:rPr lang="zh-CN" altLang="en-US" smtClean="0"/>
              <a:t>2019/10/7</a:t>
            </a:fld>
            <a:endParaRPr lang="zh-CN" altLang="en-US"/>
          </a:p>
        </p:txBody>
      </p:sp>
      <p:sp>
        <p:nvSpPr>
          <p:cNvPr id="5" name="页脚占位符 4">
            <a:extLst>
              <a:ext uri="{FF2B5EF4-FFF2-40B4-BE49-F238E27FC236}">
                <a16:creationId xmlns:a16="http://schemas.microsoft.com/office/drawing/2014/main" xmlns="" id="{0C1F2046-F07B-4D3E-A33F-27E4276A78E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xmlns="" id="{4095F106-1773-47AA-88ED-9215FDFC77C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7755A1B-FC52-483B-B683-58CCB7978464}" type="slidenum">
              <a:rPr lang="zh-CN" altLang="en-US" smtClean="0"/>
              <a:t>‹#›</a:t>
            </a:fld>
            <a:endParaRPr lang="zh-CN" altLang="en-US"/>
          </a:p>
        </p:txBody>
      </p:sp>
    </p:spTree>
    <p:extLst>
      <p:ext uri="{BB962C8B-B14F-4D97-AF65-F5344CB8AC3E}">
        <p14:creationId xmlns:p14="http://schemas.microsoft.com/office/powerpoint/2010/main" val="536053326"/>
      </p:ext>
    </p:extLst>
  </p:cSld>
  <p:clrMap bg1="lt1" tx1="dk1" bg2="lt2" tx2="dk2" accent1="accent1" accent2="accent2" accent3="accent3" accent4="accent4" accent5="accent5" accent6="accent6" hlink="hlink" folHlink="folHlink"/>
  <p:sldLayoutIdLst>
    <p:sldLayoutId id="2147483655" r:id="rId1"/>
    <p:sldLayoutId id="2147483656" r:id="rId2"/>
    <p:sldLayoutId id="2147483657" r:id="rId3"/>
    <p:sldLayoutId id="2147483654" r:id="rId4"/>
    <p:sldLayoutId id="2147483658"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1.xml"/><Relationship Id="rId7" Type="http://schemas.openxmlformats.org/officeDocument/2006/relationships/image" Target="../media/image3.png"/><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2.png"/><Relationship Id="rId5" Type="http://schemas.openxmlformats.org/officeDocument/2006/relationships/image" Target="../media/image1.jpe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11.JPG"/></Relationships>
</file>

<file path=ppt/slides/_rels/slide1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5.xml"/><Relationship Id="rId1" Type="http://schemas.openxmlformats.org/officeDocument/2006/relationships/tags" Target="../tags/tag7.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5.xml"/><Relationship Id="rId1" Type="http://schemas.openxmlformats.org/officeDocument/2006/relationships/tags" Target="../tags/tag8.xml"/></Relationships>
</file>

<file path=ppt/slides/_rels/slide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hyperlink" Target="https://waymo.com/tech/"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图片包含 水, 户外, 天空, 桥&#10;&#10;描述已自动生成">
            <a:extLst>
              <a:ext uri="{FF2B5EF4-FFF2-40B4-BE49-F238E27FC236}">
                <a16:creationId xmlns:a16="http://schemas.microsoft.com/office/drawing/2014/main" xmlns="" id="{C264521A-A2CF-42FE-B66E-50340B13F87D}"/>
              </a:ext>
            </a:extLst>
          </p:cNvPr>
          <p:cNvPicPr>
            <a:picLocks noChangeAspect="1"/>
          </p:cNvPicPr>
          <p:nvPr/>
        </p:nvPicPr>
        <p:blipFill rotWithShape="1">
          <a:blip r:embed="rId5">
            <a:extLst>
              <a:ext uri="{28A0092B-C50C-407E-A947-70E740481C1C}">
                <a14:useLocalDpi xmlns:a14="http://schemas.microsoft.com/office/drawing/2010/main" val="0"/>
              </a:ext>
            </a:extLst>
          </a:blip>
          <a:srcRect l="43007" t="32051" r="24028" b="34981"/>
          <a:stretch/>
        </p:blipFill>
        <p:spPr>
          <a:xfrm>
            <a:off x="0" y="0"/>
            <a:ext cx="12192000" cy="6858000"/>
          </a:xfrm>
          <a:prstGeom prst="rect">
            <a:avLst/>
          </a:prstGeom>
        </p:spPr>
      </p:pic>
      <p:sp>
        <p:nvSpPr>
          <p:cNvPr id="5" name="矩形 4">
            <a:extLst>
              <a:ext uri="{FF2B5EF4-FFF2-40B4-BE49-F238E27FC236}">
                <a16:creationId xmlns:a16="http://schemas.microsoft.com/office/drawing/2014/main" xmlns="" id="{17C5EBD5-6518-4AA1-89D8-EECF1D6C5679}"/>
              </a:ext>
            </a:extLst>
          </p:cNvPr>
          <p:cNvSpPr/>
          <p:nvPr/>
        </p:nvSpPr>
        <p:spPr>
          <a:xfrm>
            <a:off x="0" y="0"/>
            <a:ext cx="12192000" cy="6858000"/>
          </a:xfrm>
          <a:prstGeom prst="rect">
            <a:avLst/>
          </a:prstGeom>
          <a:solidFill>
            <a:srgbClr val="7894A2">
              <a:alpha val="3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尤克里里">
            <a:hlinkClick r:id="" action="ppaction://media"/>
            <a:extLst>
              <a:ext uri="{FF2B5EF4-FFF2-40B4-BE49-F238E27FC236}">
                <a16:creationId xmlns:a16="http://schemas.microsoft.com/office/drawing/2014/main" xmlns="" id="{986F7E62-7D64-4F0D-8814-D3FEB6C9525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5032092" y="7016750"/>
            <a:ext cx="609600" cy="609600"/>
          </a:xfrm>
          <a:prstGeom prst="rect">
            <a:avLst/>
          </a:prstGeom>
        </p:spPr>
      </p:pic>
      <p:pic>
        <p:nvPicPr>
          <p:cNvPr id="18" name="图片 17">
            <a:extLst>
              <a:ext uri="{FF2B5EF4-FFF2-40B4-BE49-F238E27FC236}">
                <a16:creationId xmlns:a16="http://schemas.microsoft.com/office/drawing/2014/main" xmlns="" id="{389AC494-7666-42C6-9C1F-B5BD7101CEAD}"/>
              </a:ext>
            </a:extLst>
          </p:cNvPr>
          <p:cNvPicPr>
            <a:picLocks noChangeAspect="1"/>
          </p:cNvPicPr>
          <p:nvPr/>
        </p:nvPicPr>
        <p:blipFill rotWithShape="1">
          <a:blip r:embed="rId7"/>
          <a:srcRect l="3808" t="5185" r="559" b="5185"/>
          <a:stretch/>
        </p:blipFill>
        <p:spPr>
          <a:xfrm>
            <a:off x="0" y="0"/>
            <a:ext cx="9592698" cy="6858000"/>
          </a:xfrm>
          <a:prstGeom prst="rect">
            <a:avLst/>
          </a:prstGeom>
        </p:spPr>
      </p:pic>
      <p:pic>
        <p:nvPicPr>
          <p:cNvPr id="16" name="图片 15">
            <a:extLst>
              <a:ext uri="{FF2B5EF4-FFF2-40B4-BE49-F238E27FC236}">
                <a16:creationId xmlns:a16="http://schemas.microsoft.com/office/drawing/2014/main" xmlns="" id="{4BA1B5F8-58F9-4906-A3CD-56E5B9EDAE73}"/>
              </a:ext>
            </a:extLst>
          </p:cNvPr>
          <p:cNvPicPr>
            <a:picLocks noChangeAspect="1"/>
          </p:cNvPicPr>
          <p:nvPr/>
        </p:nvPicPr>
        <p:blipFill rotWithShape="1">
          <a:blip r:embed="rId8"/>
          <a:srcRect l="4102" t="5185" r="-496" b="5185"/>
          <a:stretch/>
        </p:blipFill>
        <p:spPr>
          <a:xfrm>
            <a:off x="0" y="0"/>
            <a:ext cx="8466228" cy="6858000"/>
          </a:xfrm>
          <a:prstGeom prst="rect">
            <a:avLst/>
          </a:prstGeom>
        </p:spPr>
      </p:pic>
      <p:sp>
        <p:nvSpPr>
          <p:cNvPr id="14" name="矩形 13">
            <a:extLst>
              <a:ext uri="{FF2B5EF4-FFF2-40B4-BE49-F238E27FC236}">
                <a16:creationId xmlns:a16="http://schemas.microsoft.com/office/drawing/2014/main" xmlns="" id="{DF95C326-D863-4402-8D2D-A9166A3ED348}"/>
              </a:ext>
            </a:extLst>
          </p:cNvPr>
          <p:cNvSpPr/>
          <p:nvPr/>
        </p:nvSpPr>
        <p:spPr>
          <a:xfrm>
            <a:off x="0" y="0"/>
            <a:ext cx="704850" cy="6858000"/>
          </a:xfrm>
          <a:prstGeom prst="rect">
            <a:avLst/>
          </a:prstGeom>
          <a:gradFill>
            <a:gsLst>
              <a:gs pos="0">
                <a:srgbClr val="0476A3"/>
              </a:gs>
              <a:gs pos="100000">
                <a:srgbClr val="0A9B74"/>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文本框 22">
            <a:extLst>
              <a:ext uri="{FF2B5EF4-FFF2-40B4-BE49-F238E27FC236}">
                <a16:creationId xmlns:a16="http://schemas.microsoft.com/office/drawing/2014/main" xmlns="" id="{14E72A25-D842-49B6-960A-7D29AB363B41}"/>
              </a:ext>
            </a:extLst>
          </p:cNvPr>
          <p:cNvSpPr txBox="1"/>
          <p:nvPr/>
        </p:nvSpPr>
        <p:spPr>
          <a:xfrm>
            <a:off x="885750" y="2413337"/>
            <a:ext cx="7069564" cy="1015663"/>
          </a:xfrm>
          <a:prstGeom prst="rect">
            <a:avLst/>
          </a:prstGeom>
          <a:noFill/>
        </p:spPr>
        <p:txBody>
          <a:bodyPr wrap="none" rtlCol="0">
            <a:spAutoFit/>
          </a:bodyPr>
          <a:lstStyle/>
          <a:p>
            <a:r>
              <a:rPr lang="en-US" altLang="zh-CN" sz="6000" dirty="0">
                <a:solidFill>
                  <a:srgbClr val="414C54"/>
                </a:solidFill>
                <a:ea typeface="字魂54号-贤黑" panose="00000500000000000000" pitchFamily="2" charset="-122"/>
              </a:rPr>
              <a:t>3D Object Detection</a:t>
            </a:r>
            <a:endParaRPr lang="zh-CN" altLang="en-US" sz="6000" dirty="0">
              <a:solidFill>
                <a:srgbClr val="414C54"/>
              </a:solidFill>
              <a:ea typeface="字魂54号-贤黑" panose="00000500000000000000" pitchFamily="2" charset="-122"/>
            </a:endParaRPr>
          </a:p>
        </p:txBody>
      </p:sp>
      <p:sp>
        <p:nvSpPr>
          <p:cNvPr id="24" name="文本框 23">
            <a:extLst>
              <a:ext uri="{FF2B5EF4-FFF2-40B4-BE49-F238E27FC236}">
                <a16:creationId xmlns:a16="http://schemas.microsoft.com/office/drawing/2014/main" xmlns="" id="{503200AB-8660-4D58-9821-3C5CC7FC8F6B}"/>
              </a:ext>
            </a:extLst>
          </p:cNvPr>
          <p:cNvSpPr txBox="1"/>
          <p:nvPr/>
        </p:nvSpPr>
        <p:spPr>
          <a:xfrm>
            <a:off x="1136847" y="3464510"/>
            <a:ext cx="6370334" cy="338554"/>
          </a:xfrm>
          <a:prstGeom prst="rect">
            <a:avLst/>
          </a:prstGeom>
          <a:noFill/>
        </p:spPr>
        <p:txBody>
          <a:bodyPr wrap="none" rtlCol="0">
            <a:spAutoFit/>
          </a:bodyPr>
          <a:lstStyle>
            <a:defPPr>
              <a:defRPr lang="zh-CN"/>
            </a:defPPr>
            <a:lvl1pPr>
              <a:defRPr sz="6000">
                <a:solidFill>
                  <a:srgbClr val="414C54"/>
                </a:solidFill>
                <a:ea typeface="字魂54号-贤黑" panose="00000500000000000000" pitchFamily="2" charset="-122"/>
              </a:defRPr>
            </a:lvl1pPr>
          </a:lstStyle>
          <a:p>
            <a:pPr fontAlgn="base"/>
            <a:r>
              <a:rPr lang="en-US" altLang="zh-CN" sz="1600" kern="900" spc="200" dirty="0">
                <a:solidFill>
                  <a:schemeClr val="bg2">
                    <a:lumMod val="75000"/>
                  </a:schemeClr>
                </a:solidFill>
                <a:latin typeface="Microsoft YaHei" panose="020B0503020204020204" pitchFamily="34" charset="-122"/>
                <a:ea typeface="Microsoft YaHei" panose="020B0503020204020204" pitchFamily="34" charset="-122"/>
              </a:rPr>
              <a:t>Lyft 3D Object Detection for Autonomous Vehicles</a:t>
            </a:r>
          </a:p>
        </p:txBody>
      </p:sp>
      <p:sp>
        <p:nvSpPr>
          <p:cNvPr id="2" name="TextBox 1"/>
          <p:cNvSpPr txBox="1"/>
          <p:nvPr/>
        </p:nvSpPr>
        <p:spPr>
          <a:xfrm>
            <a:off x="1136846" y="4648200"/>
            <a:ext cx="3096267" cy="369332"/>
          </a:xfrm>
          <a:prstGeom prst="rect">
            <a:avLst/>
          </a:prstGeom>
          <a:noFill/>
        </p:spPr>
        <p:txBody>
          <a:bodyPr wrap="square" rtlCol="0">
            <a:spAutoFit/>
          </a:bodyPr>
          <a:lstStyle/>
          <a:p>
            <a:r>
              <a:rPr lang="en-US" altLang="zh-CN" dirty="0">
                <a:solidFill>
                  <a:schemeClr val="bg2">
                    <a:lumMod val="50000"/>
                  </a:schemeClr>
                </a:solidFill>
              </a:rPr>
              <a:t>Reporter:  </a:t>
            </a:r>
            <a:r>
              <a:rPr lang="en-US" altLang="zh-CN" dirty="0" err="1">
                <a:solidFill>
                  <a:schemeClr val="bg2">
                    <a:lumMod val="50000"/>
                  </a:schemeClr>
                </a:solidFill>
              </a:rPr>
              <a:t>Yunze</a:t>
            </a:r>
            <a:r>
              <a:rPr lang="en-US" altLang="zh-CN" dirty="0">
                <a:solidFill>
                  <a:schemeClr val="bg2">
                    <a:lumMod val="50000"/>
                  </a:schemeClr>
                </a:solidFill>
              </a:rPr>
              <a:t> </a:t>
            </a:r>
            <a:r>
              <a:rPr lang="en-US" altLang="zh-CN" dirty="0" err="1">
                <a:solidFill>
                  <a:schemeClr val="bg2">
                    <a:lumMod val="50000"/>
                  </a:schemeClr>
                </a:solidFill>
              </a:rPr>
              <a:t>Lian</a:t>
            </a:r>
            <a:r>
              <a:rPr lang="en-US" altLang="zh-CN" dirty="0">
                <a:solidFill>
                  <a:schemeClr val="bg2">
                    <a:lumMod val="50000"/>
                  </a:schemeClr>
                </a:solidFill>
              </a:rPr>
              <a:t>,  ,   , </a:t>
            </a:r>
            <a:endParaRPr lang="zh-CN" altLang="en-US" dirty="0">
              <a:solidFill>
                <a:schemeClr val="bg2">
                  <a:lumMod val="50000"/>
                </a:schemeClr>
              </a:solidFill>
            </a:endParaRPr>
          </a:p>
        </p:txBody>
      </p:sp>
    </p:spTree>
    <p:extLst>
      <p:ext uri="{BB962C8B-B14F-4D97-AF65-F5344CB8AC3E}">
        <p14:creationId xmlns:p14="http://schemas.microsoft.com/office/powerpoint/2010/main" val="4269336022"/>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1250" advTm="4000">
        <p15:prstTrans prst="pageCurlDouble"/>
      </p:transition>
    </mc:Choice>
    <mc:Fallback>
      <p:transition spd="slow" advTm="4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par>
                                <p:cTn id="7" presetID="2" presetClass="entr" presetSubtype="8" decel="10000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anim calcmode="lin" valueType="num">
                                      <p:cBhvr additive="base">
                                        <p:cTn id="9" dur="1750" fill="hold"/>
                                        <p:tgtEl>
                                          <p:spTgt spid="18"/>
                                        </p:tgtEl>
                                        <p:attrNameLst>
                                          <p:attrName>ppt_x</p:attrName>
                                        </p:attrNameLst>
                                      </p:cBhvr>
                                      <p:tavLst>
                                        <p:tav tm="0">
                                          <p:val>
                                            <p:strVal val="0-#ppt_w/2"/>
                                          </p:val>
                                        </p:tav>
                                        <p:tav tm="100000">
                                          <p:val>
                                            <p:strVal val="#ppt_x"/>
                                          </p:val>
                                        </p:tav>
                                      </p:tavLst>
                                    </p:anim>
                                    <p:anim calcmode="lin" valueType="num">
                                      <p:cBhvr additive="base">
                                        <p:cTn id="10" dur="1750" fill="hold"/>
                                        <p:tgtEl>
                                          <p:spTgt spid="18"/>
                                        </p:tgtEl>
                                        <p:attrNameLst>
                                          <p:attrName>ppt_y</p:attrName>
                                        </p:attrNameLst>
                                      </p:cBhvr>
                                      <p:tavLst>
                                        <p:tav tm="0">
                                          <p:val>
                                            <p:strVal val="#ppt_y"/>
                                          </p:val>
                                        </p:tav>
                                        <p:tav tm="100000">
                                          <p:val>
                                            <p:strVal val="#ppt_y"/>
                                          </p:val>
                                        </p:tav>
                                      </p:tavLst>
                                    </p:anim>
                                  </p:childTnLst>
                                </p:cTn>
                              </p:par>
                              <p:par>
                                <p:cTn id="11" presetID="2" presetClass="entr" presetSubtype="8" decel="10000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anim calcmode="lin" valueType="num">
                                      <p:cBhvr additive="base">
                                        <p:cTn id="13" dur="1750" fill="hold"/>
                                        <p:tgtEl>
                                          <p:spTgt spid="16"/>
                                        </p:tgtEl>
                                        <p:attrNameLst>
                                          <p:attrName>ppt_x</p:attrName>
                                        </p:attrNameLst>
                                      </p:cBhvr>
                                      <p:tavLst>
                                        <p:tav tm="0">
                                          <p:val>
                                            <p:strVal val="0-#ppt_w/2"/>
                                          </p:val>
                                        </p:tav>
                                        <p:tav tm="100000">
                                          <p:val>
                                            <p:strVal val="#ppt_x"/>
                                          </p:val>
                                        </p:tav>
                                      </p:tavLst>
                                    </p:anim>
                                    <p:anim calcmode="lin" valueType="num">
                                      <p:cBhvr additive="base">
                                        <p:cTn id="14" dur="1750" fill="hold"/>
                                        <p:tgtEl>
                                          <p:spTgt spid="16"/>
                                        </p:tgtEl>
                                        <p:attrNameLst>
                                          <p:attrName>ppt_y</p:attrName>
                                        </p:attrNameLst>
                                      </p:cBhvr>
                                      <p:tavLst>
                                        <p:tav tm="0">
                                          <p:val>
                                            <p:strVal val="#ppt_y"/>
                                          </p:val>
                                        </p:tav>
                                        <p:tav tm="100000">
                                          <p:val>
                                            <p:strVal val="#ppt_y"/>
                                          </p:val>
                                        </p:tav>
                                      </p:tavLst>
                                    </p:anim>
                                  </p:childTnLst>
                                </p:cTn>
                              </p:par>
                              <p:par>
                                <p:cTn id="15" presetID="2" presetClass="entr" presetSubtype="8" decel="10000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anim calcmode="lin" valueType="num">
                                      <p:cBhvr additive="base">
                                        <p:cTn id="17" dur="1750" fill="hold"/>
                                        <p:tgtEl>
                                          <p:spTgt spid="14"/>
                                        </p:tgtEl>
                                        <p:attrNameLst>
                                          <p:attrName>ppt_x</p:attrName>
                                        </p:attrNameLst>
                                      </p:cBhvr>
                                      <p:tavLst>
                                        <p:tav tm="0">
                                          <p:val>
                                            <p:strVal val="0-#ppt_w/2"/>
                                          </p:val>
                                        </p:tav>
                                        <p:tav tm="100000">
                                          <p:val>
                                            <p:strVal val="#ppt_x"/>
                                          </p:val>
                                        </p:tav>
                                      </p:tavLst>
                                    </p:anim>
                                    <p:anim calcmode="lin" valueType="num">
                                      <p:cBhvr additive="base">
                                        <p:cTn id="18" dur="1750" fill="hold"/>
                                        <p:tgtEl>
                                          <p:spTgt spid="14"/>
                                        </p:tgtEl>
                                        <p:attrNameLst>
                                          <p:attrName>ppt_y</p:attrName>
                                        </p:attrNameLst>
                                      </p:cBhvr>
                                      <p:tavLst>
                                        <p:tav tm="0">
                                          <p:val>
                                            <p:strVal val="#ppt_y"/>
                                          </p:val>
                                        </p:tav>
                                        <p:tav tm="100000">
                                          <p:val>
                                            <p:strVal val="#ppt_y"/>
                                          </p:val>
                                        </p:tav>
                                      </p:tavLst>
                                    </p:anim>
                                  </p:childTnLst>
                                </p:cTn>
                              </p:par>
                            </p:childTnLst>
                          </p:cTn>
                        </p:par>
                        <p:par>
                          <p:cTn id="19" fill="hold">
                            <p:stCondLst>
                              <p:cond delay="1750"/>
                            </p:stCondLst>
                            <p:childTnLst>
                              <p:par>
                                <p:cTn id="20" presetID="42" presetClass="entr" presetSubtype="0" fill="hold" grpId="0" nodeType="after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1000"/>
                                        <p:tgtEl>
                                          <p:spTgt spid="23"/>
                                        </p:tgtEl>
                                      </p:cBhvr>
                                    </p:animEffect>
                                    <p:anim calcmode="lin" valueType="num">
                                      <p:cBhvr>
                                        <p:cTn id="23" dur="1000" fill="hold"/>
                                        <p:tgtEl>
                                          <p:spTgt spid="23"/>
                                        </p:tgtEl>
                                        <p:attrNameLst>
                                          <p:attrName>ppt_x</p:attrName>
                                        </p:attrNameLst>
                                      </p:cBhvr>
                                      <p:tavLst>
                                        <p:tav tm="0">
                                          <p:val>
                                            <p:strVal val="#ppt_x"/>
                                          </p:val>
                                        </p:tav>
                                        <p:tav tm="100000">
                                          <p:val>
                                            <p:strVal val="#ppt_x"/>
                                          </p:val>
                                        </p:tav>
                                      </p:tavLst>
                                    </p:anim>
                                    <p:anim calcmode="lin" valueType="num">
                                      <p:cBhvr>
                                        <p:cTn id="24" dur="1000" fill="hold"/>
                                        <p:tgtEl>
                                          <p:spTgt spid="23"/>
                                        </p:tgtEl>
                                        <p:attrNameLst>
                                          <p:attrName>ppt_y</p:attrName>
                                        </p:attrNameLst>
                                      </p:cBhvr>
                                      <p:tavLst>
                                        <p:tav tm="0">
                                          <p:val>
                                            <p:strVal val="#ppt_y+.1"/>
                                          </p:val>
                                        </p:tav>
                                        <p:tav tm="100000">
                                          <p:val>
                                            <p:strVal val="#ppt_y"/>
                                          </p:val>
                                        </p:tav>
                                      </p:tavLst>
                                    </p:anim>
                                  </p:childTnLst>
                                </p:cTn>
                              </p:par>
                              <p:par>
                                <p:cTn id="25" presetID="10" presetClass="entr" presetSubtype="0" fill="hold" grpId="0" nodeType="withEffect">
                                  <p:stCondLst>
                                    <p:cond delay="500"/>
                                  </p:stCondLst>
                                  <p:childTnLst>
                                    <p:set>
                                      <p:cBhvr>
                                        <p:cTn id="26" dur="1" fill="hold">
                                          <p:stCondLst>
                                            <p:cond delay="0"/>
                                          </p:stCondLst>
                                        </p:cTn>
                                        <p:tgtEl>
                                          <p:spTgt spid="24"/>
                                        </p:tgtEl>
                                        <p:attrNameLst>
                                          <p:attrName>style.visibility</p:attrName>
                                        </p:attrNameLst>
                                      </p:cBhvr>
                                      <p:to>
                                        <p:strVal val="visible"/>
                                      </p:to>
                                    </p:set>
                                    <p:animEffect transition="in" filter="fade">
                                      <p:cBhvr>
                                        <p:cTn id="27" dur="500"/>
                                        <p:tgtEl>
                                          <p:spTgt spid="24"/>
                                        </p:tgtEl>
                                      </p:cBhvr>
                                    </p:animEffect>
                                  </p:childTnLst>
                                </p:cTn>
                              </p:par>
                            </p:childTnLst>
                          </p:cTn>
                        </p:par>
                        <p:par>
                          <p:cTn id="28" fill="hold">
                            <p:stCondLst>
                              <p:cond delay="2750"/>
                            </p:stCondLst>
                            <p:childTnLst>
                              <p:par>
                                <p:cTn id="29" presetID="10" presetClass="entr" presetSubtype="0" fill="hold" grpId="0" nodeType="afterEffect">
                                  <p:stCondLst>
                                    <p:cond delay="0"/>
                                  </p:stCondLst>
                                  <p:childTnLst>
                                    <p:set>
                                      <p:cBhvr>
                                        <p:cTn id="30" dur="1" fill="hold">
                                          <p:stCondLst>
                                            <p:cond delay="0"/>
                                          </p:stCondLst>
                                        </p:cTn>
                                        <p:tgtEl>
                                          <p:spTgt spid="2"/>
                                        </p:tgtEl>
                                        <p:attrNameLst>
                                          <p:attrName>style.visibility</p:attrName>
                                        </p:attrNameLst>
                                      </p:cBhvr>
                                      <p:to>
                                        <p:strVal val="visible"/>
                                      </p:to>
                                    </p:set>
                                    <p:animEffect transition="in" filter="fade">
                                      <p:cBhvr>
                                        <p:cTn id="3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32" repeatCount="indefinite" fill="hold" display="0">
                  <p:stCondLst>
                    <p:cond delay="indefinite"/>
                  </p:stCondLst>
                  <p:endCondLst>
                    <p:cond evt="onStopAudio" delay="0">
                      <p:tgtEl>
                        <p:sldTgt/>
                      </p:tgtEl>
                    </p:cond>
                  </p:endCondLst>
                </p:cTn>
                <p:tgtEl>
                  <p:spTgt spid="3"/>
                </p:tgtEl>
              </p:cMediaNode>
            </p:audio>
          </p:childTnLst>
        </p:cTn>
      </p:par>
    </p:tnLst>
    <p:bldLst>
      <p:bldP spid="14" grpId="0" animBg="1"/>
      <p:bldP spid="23" grpId="0"/>
      <p:bldP spid="24" grpId="0"/>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CA32CB1B-131E-428C-BEDC-EE86C56FD1B9}"/>
              </a:ext>
            </a:extLst>
          </p:cNvPr>
          <p:cNvSpPr>
            <a:spLocks noGrp="1"/>
          </p:cNvSpPr>
          <p:nvPr>
            <p:ph type="title"/>
          </p:nvPr>
        </p:nvSpPr>
        <p:spPr>
          <a:xfrm>
            <a:off x="822234" y="411553"/>
            <a:ext cx="2289409" cy="369332"/>
          </a:xfrm>
        </p:spPr>
        <p:txBody>
          <a:bodyPr/>
          <a:lstStyle/>
          <a:p>
            <a:r>
              <a:rPr lang="en-US" altLang="zh-CN" dirty="0"/>
              <a:t>Product Survey</a:t>
            </a:r>
            <a:endParaRPr lang="zh-CN" altLang="en-US" dirty="0"/>
          </a:p>
        </p:txBody>
      </p:sp>
      <p:sp>
        <p:nvSpPr>
          <p:cNvPr id="5" name="文本占位符 4">
            <a:extLst>
              <a:ext uri="{FF2B5EF4-FFF2-40B4-BE49-F238E27FC236}">
                <a16:creationId xmlns:a16="http://schemas.microsoft.com/office/drawing/2014/main" xmlns="" id="{53487DEA-3D6E-45B2-AC96-948068CC50D9}"/>
              </a:ext>
            </a:extLst>
          </p:cNvPr>
          <p:cNvSpPr>
            <a:spLocks noGrp="1"/>
          </p:cNvSpPr>
          <p:nvPr>
            <p:ph type="body" sz="quarter" idx="10"/>
          </p:nvPr>
        </p:nvSpPr>
        <p:spPr/>
        <p:txBody>
          <a:bodyPr/>
          <a:lstStyle/>
          <a:p>
            <a:r>
              <a:rPr lang="en-US" altLang="zh-CN" dirty="0"/>
              <a:t>02</a:t>
            </a:r>
            <a:endParaRPr lang="zh-CN" altLang="en-US" dirty="0"/>
          </a:p>
        </p:txBody>
      </p:sp>
      <p:sp>
        <p:nvSpPr>
          <p:cNvPr id="4" name="矩形 3">
            <a:extLst>
              <a:ext uri="{FF2B5EF4-FFF2-40B4-BE49-F238E27FC236}">
                <a16:creationId xmlns:a16="http://schemas.microsoft.com/office/drawing/2014/main" xmlns="" id="{C09D808A-C163-45D7-83E6-1B9C3B59494E}"/>
              </a:ext>
            </a:extLst>
          </p:cNvPr>
          <p:cNvSpPr/>
          <p:nvPr/>
        </p:nvSpPr>
        <p:spPr>
          <a:xfrm>
            <a:off x="0" y="3535969"/>
            <a:ext cx="12192000" cy="2036930"/>
          </a:xfrm>
          <a:prstGeom prst="rect">
            <a:avLst/>
          </a:prstGeom>
          <a:gradFill>
            <a:gsLst>
              <a:gs pos="19000">
                <a:srgbClr val="0476A3"/>
              </a:gs>
              <a:gs pos="100000">
                <a:srgbClr val="0A9B74"/>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0" name="文本框 9">
            <a:extLst>
              <a:ext uri="{FF2B5EF4-FFF2-40B4-BE49-F238E27FC236}">
                <a16:creationId xmlns:a16="http://schemas.microsoft.com/office/drawing/2014/main" xmlns="" id="{B9F3252B-AFD4-4B2E-82E1-F8A7ACE13CE3}"/>
              </a:ext>
            </a:extLst>
          </p:cNvPr>
          <p:cNvSpPr txBox="1"/>
          <p:nvPr/>
        </p:nvSpPr>
        <p:spPr>
          <a:xfrm>
            <a:off x="135459" y="3741536"/>
            <a:ext cx="5186228" cy="369332"/>
          </a:xfrm>
          <a:prstGeom prst="rect">
            <a:avLst/>
          </a:prstGeom>
          <a:noFill/>
        </p:spPr>
        <p:txBody>
          <a:bodyPr wrap="none" rtlCol="0">
            <a:spAutoFit/>
          </a:bodyPr>
          <a:lstStyle/>
          <a:p>
            <a:pPr lvl="0" algn="ctr"/>
            <a:r>
              <a:rPr lang="en-US" altLang="zh-CN" dirty="0">
                <a:solidFill>
                  <a:schemeClr val="bg1"/>
                </a:solidFill>
                <a:effectLst/>
                <a:latin typeface="+mj-ea"/>
                <a:ea typeface="+mj-ea"/>
              </a:rPr>
              <a:t>Autopilot </a:t>
            </a:r>
            <a:r>
              <a:rPr lang="en-US" altLang="zh-CN" dirty="0">
                <a:solidFill>
                  <a:schemeClr val="bg1"/>
                </a:solidFill>
                <a:latin typeface="+mj-ea"/>
                <a:ea typeface="+mj-ea"/>
              </a:rPr>
              <a:t>projects: </a:t>
            </a:r>
            <a:r>
              <a:rPr lang="en-US" altLang="zh-CN" dirty="0" err="1">
                <a:solidFill>
                  <a:schemeClr val="bg1"/>
                </a:solidFill>
                <a:latin typeface="+mj-ea"/>
                <a:ea typeface="+mj-ea"/>
              </a:rPr>
              <a:t>Waymo</a:t>
            </a:r>
            <a:r>
              <a:rPr lang="en-US" altLang="zh-CN" dirty="0">
                <a:solidFill>
                  <a:schemeClr val="bg1"/>
                </a:solidFill>
                <a:latin typeface="+mj-ea"/>
                <a:ea typeface="+mj-ea"/>
              </a:rPr>
              <a:t>(Google), Apple, Tesla </a:t>
            </a:r>
            <a:endParaRPr lang="zh-CN" altLang="en-US" dirty="0">
              <a:solidFill>
                <a:schemeClr val="bg1"/>
              </a:solidFill>
              <a:effectLst/>
              <a:latin typeface="+mj-ea"/>
              <a:ea typeface="+mj-ea"/>
            </a:endParaRPr>
          </a:p>
        </p:txBody>
      </p:sp>
      <p:sp>
        <p:nvSpPr>
          <p:cNvPr id="18" name="文本框 9">
            <a:extLst>
              <a:ext uri="{FF2B5EF4-FFF2-40B4-BE49-F238E27FC236}">
                <a16:creationId xmlns:a16="http://schemas.microsoft.com/office/drawing/2014/main" xmlns="" id="{B9F3252B-AFD4-4B2E-82E1-F8A7ACE13CE3}"/>
              </a:ext>
            </a:extLst>
          </p:cNvPr>
          <p:cNvSpPr txBox="1"/>
          <p:nvPr/>
        </p:nvSpPr>
        <p:spPr>
          <a:xfrm>
            <a:off x="135459" y="4297500"/>
            <a:ext cx="5707846" cy="369332"/>
          </a:xfrm>
          <a:prstGeom prst="rect">
            <a:avLst/>
          </a:prstGeom>
          <a:noFill/>
        </p:spPr>
        <p:txBody>
          <a:bodyPr wrap="none" rtlCol="0">
            <a:spAutoFit/>
          </a:bodyPr>
          <a:lstStyle/>
          <a:p>
            <a:pPr lvl="0" algn="ctr"/>
            <a:r>
              <a:rPr lang="en-US" altLang="zh-CN" dirty="0">
                <a:solidFill>
                  <a:schemeClr val="bg1"/>
                </a:solidFill>
                <a:latin typeface="+mj-ea"/>
                <a:ea typeface="+mj-ea"/>
              </a:rPr>
              <a:t>Automatic Taxi Services: Uber, </a:t>
            </a:r>
            <a:r>
              <a:rPr lang="en-US" altLang="zh-CN" dirty="0" err="1">
                <a:solidFill>
                  <a:schemeClr val="bg1"/>
                </a:solidFill>
                <a:latin typeface="+mj-ea"/>
                <a:ea typeface="+mj-ea"/>
              </a:rPr>
              <a:t>Zoox</a:t>
            </a:r>
            <a:r>
              <a:rPr lang="en-US" altLang="zh-CN" dirty="0">
                <a:solidFill>
                  <a:schemeClr val="bg1"/>
                </a:solidFill>
                <a:latin typeface="+mj-ea"/>
                <a:ea typeface="+mj-ea"/>
              </a:rPr>
              <a:t>, Voyage, Renovo</a:t>
            </a:r>
            <a:endParaRPr lang="zh-CN" altLang="en-US" dirty="0">
              <a:solidFill>
                <a:schemeClr val="bg1"/>
              </a:solidFill>
              <a:effectLst/>
              <a:latin typeface="+mj-ea"/>
              <a:ea typeface="+mj-ea"/>
            </a:endParaRPr>
          </a:p>
        </p:txBody>
      </p:sp>
      <p:sp>
        <p:nvSpPr>
          <p:cNvPr id="22" name="文本框 9">
            <a:extLst>
              <a:ext uri="{FF2B5EF4-FFF2-40B4-BE49-F238E27FC236}">
                <a16:creationId xmlns:a16="http://schemas.microsoft.com/office/drawing/2014/main" xmlns="" id="{B9F3252B-AFD4-4B2E-82E1-F8A7ACE13CE3}"/>
              </a:ext>
            </a:extLst>
          </p:cNvPr>
          <p:cNvSpPr txBox="1"/>
          <p:nvPr/>
        </p:nvSpPr>
        <p:spPr>
          <a:xfrm>
            <a:off x="135459" y="4819232"/>
            <a:ext cx="4626075" cy="369332"/>
          </a:xfrm>
          <a:prstGeom prst="rect">
            <a:avLst/>
          </a:prstGeom>
          <a:noFill/>
        </p:spPr>
        <p:txBody>
          <a:bodyPr wrap="none" rtlCol="0">
            <a:spAutoFit/>
          </a:bodyPr>
          <a:lstStyle/>
          <a:p>
            <a:pPr lvl="0" algn="ctr"/>
            <a:r>
              <a:rPr lang="en-US" altLang="zh-CN" dirty="0">
                <a:solidFill>
                  <a:schemeClr val="bg1"/>
                </a:solidFill>
                <a:latin typeface="+mj-ea"/>
                <a:ea typeface="+mj-ea"/>
              </a:rPr>
              <a:t>Automated Buses/Trucks: </a:t>
            </a:r>
            <a:r>
              <a:rPr lang="en-US" altLang="zh-CN" dirty="0" err="1">
                <a:solidFill>
                  <a:schemeClr val="bg1"/>
                </a:solidFill>
                <a:latin typeface="+mj-ea"/>
                <a:ea typeface="+mj-ea"/>
              </a:rPr>
              <a:t>TuSimple</a:t>
            </a:r>
            <a:r>
              <a:rPr lang="en-US" altLang="zh-CN" dirty="0">
                <a:solidFill>
                  <a:schemeClr val="bg1"/>
                </a:solidFill>
                <a:latin typeface="+mj-ea"/>
                <a:ea typeface="+mj-ea"/>
              </a:rPr>
              <a:t>, </a:t>
            </a:r>
            <a:r>
              <a:rPr lang="en-US" altLang="zh-CN" dirty="0" err="1">
                <a:solidFill>
                  <a:schemeClr val="bg1"/>
                </a:solidFill>
                <a:latin typeface="+mj-ea"/>
                <a:ea typeface="+mj-ea"/>
              </a:rPr>
              <a:t>Navya</a:t>
            </a:r>
            <a:endParaRPr lang="zh-CN" altLang="en-US" dirty="0">
              <a:solidFill>
                <a:schemeClr val="bg1"/>
              </a:solidFill>
              <a:effectLst/>
              <a:latin typeface="+mj-ea"/>
              <a:ea typeface="+mj-ea"/>
            </a:endParaRPr>
          </a:p>
        </p:txBody>
      </p:sp>
      <p:sp>
        <p:nvSpPr>
          <p:cNvPr id="6" name="矩形 5"/>
          <p:cNvSpPr/>
          <p:nvPr/>
        </p:nvSpPr>
        <p:spPr>
          <a:xfrm>
            <a:off x="135458" y="1445736"/>
            <a:ext cx="11739041" cy="1477328"/>
          </a:xfrm>
          <a:prstGeom prst="rect">
            <a:avLst/>
          </a:prstGeom>
        </p:spPr>
        <p:txBody>
          <a:bodyPr wrap="square">
            <a:spAutoFit/>
          </a:bodyPr>
          <a:lstStyle/>
          <a:p>
            <a:r>
              <a:rPr lang="en-US" altLang="zh-CN" b="1" dirty="0"/>
              <a:t>Existing similar products:</a:t>
            </a:r>
          </a:p>
          <a:p>
            <a:endParaRPr lang="en-US" altLang="zh-CN" dirty="0"/>
          </a:p>
          <a:p>
            <a:r>
              <a:rPr lang="en-US" altLang="zh-CN" dirty="0"/>
              <a:t>There are a large number of project/companies working in the automated car industry. Here is a list of several companies which have been developing and implementing autonomous technologies, similar to the one we hope to develop.</a:t>
            </a:r>
            <a:endParaRPr lang="zh-CN" altLang="en-US" dirty="0"/>
          </a:p>
        </p:txBody>
      </p:sp>
    </p:spTree>
    <p:extLst>
      <p:ext uri="{BB962C8B-B14F-4D97-AF65-F5344CB8AC3E}">
        <p14:creationId xmlns:p14="http://schemas.microsoft.com/office/powerpoint/2010/main" val="1380233483"/>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1250" advTm="4000">
        <p15:prstTrans prst="airplane"/>
      </p:transition>
    </mc:Choice>
    <mc:Fallback>
      <p:transition spd="slow" advTm="4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6" presetClass="entr" presetSubtype="37" fill="hold" grpId="0"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barn(outVertical)">
                                      <p:cBhvr>
                                        <p:cTn id="1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2234" y="411553"/>
            <a:ext cx="2289409" cy="369332"/>
          </a:xfrm>
        </p:spPr>
        <p:txBody>
          <a:bodyPr/>
          <a:lstStyle/>
          <a:p>
            <a:r>
              <a:rPr lang="en-US" altLang="zh-CN" dirty="0"/>
              <a:t>Product Survey</a:t>
            </a:r>
            <a:endParaRPr lang="zh-CN" altLang="en-US" dirty="0"/>
          </a:p>
        </p:txBody>
      </p:sp>
      <p:sp>
        <p:nvSpPr>
          <p:cNvPr id="3" name="文本占位符 2"/>
          <p:cNvSpPr>
            <a:spLocks noGrp="1"/>
          </p:cNvSpPr>
          <p:nvPr>
            <p:ph type="body" sz="quarter" idx="10"/>
          </p:nvPr>
        </p:nvSpPr>
        <p:spPr/>
        <p:txBody>
          <a:bodyPr/>
          <a:lstStyle/>
          <a:p>
            <a:r>
              <a:rPr lang="en-US" altLang="zh-CN" dirty="0"/>
              <a:t>02</a:t>
            </a:r>
            <a:endParaRPr lang="zh-CN" altLang="en-US" dirty="0"/>
          </a:p>
        </p:txBody>
      </p:sp>
      <p:sp>
        <p:nvSpPr>
          <p:cNvPr id="4" name="矩形 3"/>
          <p:cNvSpPr/>
          <p:nvPr/>
        </p:nvSpPr>
        <p:spPr>
          <a:xfrm>
            <a:off x="711200" y="1209050"/>
            <a:ext cx="9956800" cy="5078313"/>
          </a:xfrm>
          <a:prstGeom prst="rect">
            <a:avLst/>
          </a:prstGeom>
        </p:spPr>
        <p:txBody>
          <a:bodyPr wrap="square">
            <a:spAutoFit/>
          </a:bodyPr>
          <a:lstStyle/>
          <a:p>
            <a:r>
              <a:rPr lang="en-US" altLang="zh-CN" dirty="0"/>
              <a:t>Out of these, we look more closely at Uber and </a:t>
            </a:r>
            <a:r>
              <a:rPr lang="en-US" altLang="zh-CN" dirty="0" err="1"/>
              <a:t>Waymo</a:t>
            </a:r>
            <a:r>
              <a:rPr lang="en-US" altLang="zh-CN" dirty="0"/>
              <a:t>, because they are ride-sharing services and </a:t>
            </a:r>
            <a:r>
              <a:rPr lang="en-US" altLang="zh-CN" dirty="0" err="1"/>
              <a:t>Lyfts</a:t>
            </a:r>
            <a:r>
              <a:rPr lang="en-US" altLang="zh-CN" dirty="0"/>
              <a:t> direct </a:t>
            </a:r>
            <a:r>
              <a:rPr lang="en-US" altLang="zh-CN" dirty="0" err="1"/>
              <a:t>competitors.Uber</a:t>
            </a:r>
            <a:r>
              <a:rPr lang="en-US" altLang="zh-CN" dirty="0"/>
              <a:t>, Lyft and </a:t>
            </a:r>
            <a:r>
              <a:rPr lang="en-US" altLang="zh-CN" dirty="0" err="1"/>
              <a:t>Waymo</a:t>
            </a:r>
            <a:r>
              <a:rPr lang="en-US" altLang="zh-CN" dirty="0"/>
              <a:t> are the 3 main companies looking to dominate the autonomous ride-sharing space, and are in constant competition to develop their autonomous systems- in fact, this project itself is a Lyft </a:t>
            </a:r>
            <a:r>
              <a:rPr lang="en-US" altLang="zh-CN" dirty="0" err="1"/>
              <a:t>kaggle</a:t>
            </a:r>
            <a:r>
              <a:rPr lang="en-US" altLang="zh-CN" dirty="0"/>
              <a:t> competition meant to outsource optimization of Lyft’s algorithms. All the companies are involved in this sort of R&amp;D to optimize their technologies. There is </a:t>
            </a:r>
            <a:r>
              <a:rPr lang="en-US" altLang="zh-CN" dirty="0" err="1"/>
              <a:t>alot</a:t>
            </a:r>
            <a:r>
              <a:rPr lang="en-US" altLang="zh-CN" dirty="0"/>
              <a:t> of proprietary research and development being conducted on all these algorithms since it is a race to get vehicles on the road as quickly as possible. Our product is simply an algorithm which can perform 3D object classification with semantic mapping, and we can assume that our algorithm will be very similar to the other companies, because they will all require a similar algorithm in order to automate driving. Without 3D mapping and classification it would literally be impossible to automate cars. However, most of these algorithms are heavily protected trade secrets in order to maintain an upper hand. So it is difficult for us to get a clear idea of the competitor space, at least in terms of the exact underlying algorithm that each company is using. However, if we look at the final system into which our algorithm will be implemented- we can see more clearly the differences in driving quality. In the current market, </a:t>
            </a:r>
            <a:r>
              <a:rPr lang="en-US" altLang="zh-CN" dirty="0" err="1"/>
              <a:t>Waymo</a:t>
            </a:r>
            <a:r>
              <a:rPr lang="en-US" altLang="zh-CN" dirty="0"/>
              <a:t> has begun autonomous ride-sharing in Arizona whereas Uber has had a major setback due to a fatal collision with one of its cars. Lyft has purchased Blue Vision, a 3D mapping company, and partnered with </a:t>
            </a:r>
            <a:r>
              <a:rPr lang="en-US" altLang="zh-CN" dirty="0" err="1"/>
              <a:t>Aptiv</a:t>
            </a:r>
            <a:r>
              <a:rPr lang="en-US" altLang="zh-CN" dirty="0"/>
              <a:t> to bring self-driving cars to Las Vegas.</a:t>
            </a:r>
            <a:endParaRPr lang="zh-CN" altLang="en-US" dirty="0"/>
          </a:p>
        </p:txBody>
      </p:sp>
    </p:spTree>
    <p:extLst>
      <p:ext uri="{BB962C8B-B14F-4D97-AF65-F5344CB8AC3E}">
        <p14:creationId xmlns:p14="http://schemas.microsoft.com/office/powerpoint/2010/main" val="13382976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任意多边形: 形状 9">
            <a:extLst>
              <a:ext uri="{FF2B5EF4-FFF2-40B4-BE49-F238E27FC236}">
                <a16:creationId xmlns:a16="http://schemas.microsoft.com/office/drawing/2014/main" xmlns="" id="{7C33B05E-A785-4D13-96CC-DA49560A357B}"/>
              </a:ext>
            </a:extLst>
          </p:cNvPr>
          <p:cNvSpPr/>
          <p:nvPr/>
        </p:nvSpPr>
        <p:spPr>
          <a:xfrm>
            <a:off x="0" y="0"/>
            <a:ext cx="4191000" cy="6858000"/>
          </a:xfrm>
          <a:custGeom>
            <a:avLst/>
            <a:gdLst>
              <a:gd name="connsiteX0" fmla="*/ 0 w 4191000"/>
              <a:gd name="connsiteY0" fmla="*/ 0 h 6858000"/>
              <a:gd name="connsiteX1" fmla="*/ 3073708 w 4191000"/>
              <a:gd name="connsiteY1" fmla="*/ 0 h 6858000"/>
              <a:gd name="connsiteX2" fmla="*/ 3105643 w 4191000"/>
              <a:gd name="connsiteY2" fmla="*/ 44041 h 6858000"/>
              <a:gd name="connsiteX3" fmla="*/ 4191000 w 4191000"/>
              <a:gd name="connsiteY3" fmla="*/ 3395675 h 6858000"/>
              <a:gd name="connsiteX4" fmla="*/ 3105643 w 4191000"/>
              <a:gd name="connsiteY4" fmla="*/ 6747309 h 6858000"/>
              <a:gd name="connsiteX5" fmla="*/ 3025376 w 4191000"/>
              <a:gd name="connsiteY5" fmla="*/ 6858000 h 6858000"/>
              <a:gd name="connsiteX6" fmla="*/ 0 w 419100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1000" h="6858000">
                <a:moveTo>
                  <a:pt x="0" y="0"/>
                </a:moveTo>
                <a:lnTo>
                  <a:pt x="3073708" y="0"/>
                </a:lnTo>
                <a:lnTo>
                  <a:pt x="3105643" y="44041"/>
                </a:lnTo>
                <a:cubicBezTo>
                  <a:pt x="3804531" y="1074199"/>
                  <a:pt x="4191000" y="2206799"/>
                  <a:pt x="4191000" y="3395675"/>
                </a:cubicBezTo>
                <a:cubicBezTo>
                  <a:pt x="4191000" y="4584551"/>
                  <a:pt x="3804531" y="5717151"/>
                  <a:pt x="3105643" y="6747309"/>
                </a:cubicBezTo>
                <a:lnTo>
                  <a:pt x="3025376" y="6858000"/>
                </a:lnTo>
                <a:lnTo>
                  <a:pt x="0" y="6858000"/>
                </a:lnTo>
                <a:close/>
              </a:path>
            </a:pathLst>
          </a:custGeom>
          <a:gradFill>
            <a:gsLst>
              <a:gs pos="19000">
                <a:srgbClr val="0476A3"/>
              </a:gs>
              <a:gs pos="100000">
                <a:srgbClr val="0A9B74"/>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nvGrpSpPr>
          <p:cNvPr id="15" name="组合 14">
            <a:extLst>
              <a:ext uri="{FF2B5EF4-FFF2-40B4-BE49-F238E27FC236}">
                <a16:creationId xmlns:a16="http://schemas.microsoft.com/office/drawing/2014/main" xmlns="" id="{56D38074-355A-4973-A1DE-43D9E46CA26E}"/>
              </a:ext>
            </a:extLst>
          </p:cNvPr>
          <p:cNvGrpSpPr/>
          <p:nvPr/>
        </p:nvGrpSpPr>
        <p:grpSpPr>
          <a:xfrm>
            <a:off x="1740441" y="2141445"/>
            <a:ext cx="4355559" cy="2575110"/>
            <a:chOff x="1740441" y="2141445"/>
            <a:chExt cx="4355559" cy="2575110"/>
          </a:xfrm>
        </p:grpSpPr>
        <p:grpSp>
          <p:nvGrpSpPr>
            <p:cNvPr id="5" name="组合 4">
              <a:extLst>
                <a:ext uri="{FF2B5EF4-FFF2-40B4-BE49-F238E27FC236}">
                  <a16:creationId xmlns:a16="http://schemas.microsoft.com/office/drawing/2014/main" xmlns="" id="{C08A9F10-F3A0-402E-823E-DF316ADE6DF9}"/>
                </a:ext>
              </a:extLst>
            </p:cNvPr>
            <p:cNvGrpSpPr/>
            <p:nvPr/>
          </p:nvGrpSpPr>
          <p:grpSpPr>
            <a:xfrm>
              <a:off x="1740441" y="2141445"/>
              <a:ext cx="4355559" cy="2575110"/>
              <a:chOff x="2692664" y="2398906"/>
              <a:chExt cx="3484616" cy="2060188"/>
            </a:xfrm>
          </p:grpSpPr>
          <p:pic>
            <p:nvPicPr>
              <p:cNvPr id="4" name="图片 3">
                <a:extLst>
                  <a:ext uri="{FF2B5EF4-FFF2-40B4-BE49-F238E27FC236}">
                    <a16:creationId xmlns:a16="http://schemas.microsoft.com/office/drawing/2014/main" xmlns="" id="{23B8E3F6-BC83-4609-82E3-0C7976108477}"/>
                  </a:ext>
                </a:extLst>
              </p:cNvPr>
              <p:cNvPicPr>
                <a:picLocks noChangeAspect="1"/>
              </p:cNvPicPr>
              <p:nvPr/>
            </p:nvPicPr>
            <p:blipFill rotWithShape="1">
              <a:blip r:embed="rId3"/>
              <a:srcRect l="13659" t="2295" r="43564" b="45229"/>
              <a:stretch/>
            </p:blipFill>
            <p:spPr>
              <a:xfrm>
                <a:off x="3058160" y="2479040"/>
                <a:ext cx="2763520" cy="1833270"/>
              </a:xfrm>
              <a:prstGeom prst="rect">
                <a:avLst/>
              </a:prstGeom>
            </p:spPr>
          </p:pic>
          <p:pic>
            <p:nvPicPr>
              <p:cNvPr id="3" name="图片 2" descr="图片包含 监视器, 电子产品, 电视, 陈列&#10;&#10;描述已自动生成">
                <a:extLst>
                  <a:ext uri="{FF2B5EF4-FFF2-40B4-BE49-F238E27FC236}">
                    <a16:creationId xmlns:a16="http://schemas.microsoft.com/office/drawing/2014/main" xmlns="" id="{C3B8AB2C-65A0-4985-99D5-156DEBE3D08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692664" y="2398906"/>
                <a:ext cx="3484616" cy="2060188"/>
              </a:xfrm>
              <a:prstGeom prst="rect">
                <a:avLst/>
              </a:prstGeom>
            </p:spPr>
          </p:pic>
        </p:grpSp>
        <p:sp>
          <p:nvSpPr>
            <p:cNvPr id="11" name="文本框 10">
              <a:extLst>
                <a:ext uri="{FF2B5EF4-FFF2-40B4-BE49-F238E27FC236}">
                  <a16:creationId xmlns:a16="http://schemas.microsoft.com/office/drawing/2014/main" xmlns="" id="{67086C9B-43AE-4561-8B7B-69886D149DB3}"/>
                </a:ext>
              </a:extLst>
            </p:cNvPr>
            <p:cNvSpPr txBox="1"/>
            <p:nvPr/>
          </p:nvSpPr>
          <p:spPr>
            <a:xfrm>
              <a:off x="3024386" y="2497976"/>
              <a:ext cx="1787670" cy="1862048"/>
            </a:xfrm>
            <a:prstGeom prst="rect">
              <a:avLst/>
            </a:prstGeom>
            <a:noFill/>
          </p:spPr>
          <p:txBody>
            <a:bodyPr wrap="none" rtlCol="0">
              <a:spAutoFit/>
            </a:bodyPr>
            <a:lstStyle>
              <a:defPPr>
                <a:defRPr lang="zh-CN"/>
              </a:defPPr>
              <a:lvl1pPr lvl="0">
                <a:defRPr sz="6000" spc="-150">
                  <a:latin typeface="思源宋体 CN Heavy"/>
                  <a:ea typeface="思源宋体 CN Heavy"/>
                </a:defRPr>
              </a:lvl1pPr>
            </a:lstStyle>
            <a:p>
              <a:pPr algn="ctr"/>
              <a:r>
                <a:rPr lang="en-US" altLang="zh-CN" sz="11500" dirty="0">
                  <a:solidFill>
                    <a:schemeClr val="bg1"/>
                  </a:solidFill>
                  <a:effectLst>
                    <a:outerShdw blurRad="190500" dist="38100" dir="5400000" algn="t" rotWithShape="0">
                      <a:prstClr val="black">
                        <a:alpha val="54000"/>
                      </a:prstClr>
                    </a:outerShdw>
                  </a:effectLst>
                </a:rPr>
                <a:t>03</a:t>
              </a:r>
              <a:endParaRPr lang="zh-CN" altLang="en-US" sz="11500" dirty="0">
                <a:solidFill>
                  <a:schemeClr val="bg1"/>
                </a:solidFill>
                <a:effectLst>
                  <a:outerShdw blurRad="190500" dist="38100" dir="5400000" algn="t" rotWithShape="0">
                    <a:prstClr val="black">
                      <a:alpha val="54000"/>
                    </a:prstClr>
                  </a:outerShdw>
                </a:effectLst>
              </a:endParaRPr>
            </a:p>
          </p:txBody>
        </p:sp>
      </p:grpSp>
      <p:sp>
        <p:nvSpPr>
          <p:cNvPr id="12" name="文本框 11">
            <a:extLst>
              <a:ext uri="{FF2B5EF4-FFF2-40B4-BE49-F238E27FC236}">
                <a16:creationId xmlns:a16="http://schemas.microsoft.com/office/drawing/2014/main" xmlns="" id="{B3EA425B-A7A1-45FA-9EB0-D9ACBAF546E9}"/>
              </a:ext>
            </a:extLst>
          </p:cNvPr>
          <p:cNvSpPr txBox="1"/>
          <p:nvPr/>
        </p:nvSpPr>
        <p:spPr>
          <a:xfrm>
            <a:off x="6223666" y="2243127"/>
            <a:ext cx="4232249" cy="769441"/>
          </a:xfrm>
          <a:prstGeom prst="rect">
            <a:avLst/>
          </a:prstGeom>
          <a:noFill/>
        </p:spPr>
        <p:txBody>
          <a:bodyPr wrap="none" rtlCol="0">
            <a:spAutoFit/>
          </a:bodyPr>
          <a:lstStyle/>
          <a:p>
            <a:r>
              <a:rPr lang="en-US" altLang="zh-CN" sz="4400" b="1" dirty="0"/>
              <a:t>System Design</a:t>
            </a:r>
          </a:p>
        </p:txBody>
      </p:sp>
      <p:sp>
        <p:nvSpPr>
          <p:cNvPr id="13" name="文本框 12">
            <a:extLst>
              <a:ext uri="{FF2B5EF4-FFF2-40B4-BE49-F238E27FC236}">
                <a16:creationId xmlns:a16="http://schemas.microsoft.com/office/drawing/2014/main" xmlns="" id="{B79475A8-D04D-4DC2-BEDB-14484C8285D7}"/>
              </a:ext>
            </a:extLst>
          </p:cNvPr>
          <p:cNvSpPr txBox="1"/>
          <p:nvPr/>
        </p:nvSpPr>
        <p:spPr>
          <a:xfrm>
            <a:off x="6258712" y="3228945"/>
            <a:ext cx="3177921" cy="400110"/>
          </a:xfrm>
          <a:prstGeom prst="rect">
            <a:avLst/>
          </a:prstGeom>
          <a:noFill/>
        </p:spPr>
        <p:txBody>
          <a:bodyPr wrap="none" rtlCol="0">
            <a:spAutoFit/>
          </a:bodyPr>
          <a:lstStyle/>
          <a:p>
            <a:pPr algn="just"/>
            <a:r>
              <a:rPr lang="en-US" altLang="zh-CN" sz="2000" dirty="0">
                <a:solidFill>
                  <a:schemeClr val="bg2">
                    <a:lumMod val="75000"/>
                  </a:schemeClr>
                </a:solidFill>
                <a:latin typeface="+mj-ea"/>
                <a:ea typeface="+mj-ea"/>
              </a:rPr>
              <a:t>&gt;&gt;Technology &amp;  Reasons</a:t>
            </a:r>
          </a:p>
        </p:txBody>
      </p:sp>
      <p:sp>
        <p:nvSpPr>
          <p:cNvPr id="2" name="矩形 1"/>
          <p:cNvSpPr/>
          <p:nvPr/>
        </p:nvSpPr>
        <p:spPr>
          <a:xfrm>
            <a:off x="6258712" y="3629055"/>
            <a:ext cx="2007281" cy="400110"/>
          </a:xfrm>
          <a:prstGeom prst="rect">
            <a:avLst/>
          </a:prstGeom>
        </p:spPr>
        <p:txBody>
          <a:bodyPr wrap="none">
            <a:spAutoFit/>
          </a:bodyPr>
          <a:lstStyle/>
          <a:p>
            <a:pPr algn="just"/>
            <a:r>
              <a:rPr lang="en-US" altLang="zh-CN" sz="2000" dirty="0">
                <a:solidFill>
                  <a:schemeClr val="bg2">
                    <a:lumMod val="75000"/>
                  </a:schemeClr>
                </a:solidFill>
                <a:latin typeface="+mj-ea"/>
                <a:ea typeface="+mj-ea"/>
              </a:rPr>
              <a:t>&gt;&gt; Components</a:t>
            </a:r>
          </a:p>
        </p:txBody>
      </p:sp>
      <p:sp>
        <p:nvSpPr>
          <p:cNvPr id="14" name="矩形 13"/>
          <p:cNvSpPr/>
          <p:nvPr/>
        </p:nvSpPr>
        <p:spPr>
          <a:xfrm>
            <a:off x="6240760" y="4029165"/>
            <a:ext cx="2043188" cy="400110"/>
          </a:xfrm>
          <a:prstGeom prst="rect">
            <a:avLst/>
          </a:prstGeom>
        </p:spPr>
        <p:txBody>
          <a:bodyPr wrap="none">
            <a:spAutoFit/>
          </a:bodyPr>
          <a:lstStyle/>
          <a:p>
            <a:pPr algn="just"/>
            <a:r>
              <a:rPr lang="en-US" altLang="zh-CN" sz="2000" dirty="0">
                <a:solidFill>
                  <a:schemeClr val="bg2">
                    <a:lumMod val="75000"/>
                  </a:schemeClr>
                </a:solidFill>
                <a:latin typeface="+mj-ea"/>
                <a:ea typeface="+mj-ea"/>
              </a:rPr>
              <a:t>&gt;&gt; Test program</a:t>
            </a:r>
          </a:p>
        </p:txBody>
      </p:sp>
    </p:spTree>
    <p:extLst>
      <p:ext uri="{BB962C8B-B14F-4D97-AF65-F5344CB8AC3E}">
        <p14:creationId xmlns:p14="http://schemas.microsoft.com/office/powerpoint/2010/main" val="4195376809"/>
      </p:ext>
    </p:extLst>
  </p:cSld>
  <p:clrMapOvr>
    <a:masterClrMapping/>
  </p:clrMapOvr>
  <p:transition spd="slow" advTm="4000">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0-#ppt_w/2"/>
                                          </p:val>
                                        </p:tav>
                                        <p:tav tm="100000">
                                          <p:val>
                                            <p:strVal val="#ppt_x"/>
                                          </p:val>
                                        </p:tav>
                                      </p:tavLst>
                                    </p:anim>
                                    <p:anim calcmode="lin" valueType="num">
                                      <p:cBhvr additive="base">
                                        <p:cTn id="8" dur="1000" fill="hold"/>
                                        <p:tgtEl>
                                          <p:spTgt spid="10"/>
                                        </p:tgtEl>
                                        <p:attrNameLst>
                                          <p:attrName>ppt_y</p:attrName>
                                        </p:attrNameLst>
                                      </p:cBhvr>
                                      <p:tavLst>
                                        <p:tav tm="0">
                                          <p:val>
                                            <p:strVal val="#ppt_y"/>
                                          </p:val>
                                        </p:tav>
                                        <p:tav tm="100000">
                                          <p:val>
                                            <p:strVal val="#ppt_y"/>
                                          </p:val>
                                        </p:tav>
                                      </p:tavLst>
                                    </p:anim>
                                  </p:childTnLst>
                                </p:cTn>
                              </p:par>
                              <p:par>
                                <p:cTn id="9" presetID="17" presetClass="entr" presetSubtype="4" fill="hold" nodeType="withEffect">
                                  <p:stCondLst>
                                    <p:cond delay="500"/>
                                  </p:stCondLst>
                                  <p:childTnLst>
                                    <p:set>
                                      <p:cBhvr>
                                        <p:cTn id="10" dur="1" fill="hold">
                                          <p:stCondLst>
                                            <p:cond delay="0"/>
                                          </p:stCondLst>
                                        </p:cTn>
                                        <p:tgtEl>
                                          <p:spTgt spid="15"/>
                                        </p:tgtEl>
                                        <p:attrNameLst>
                                          <p:attrName>style.visibility</p:attrName>
                                        </p:attrNameLst>
                                      </p:cBhvr>
                                      <p:to>
                                        <p:strVal val="visible"/>
                                      </p:to>
                                    </p:set>
                                    <p:anim calcmode="lin" valueType="num">
                                      <p:cBhvr>
                                        <p:cTn id="11" dur="500" fill="hold"/>
                                        <p:tgtEl>
                                          <p:spTgt spid="15"/>
                                        </p:tgtEl>
                                        <p:attrNameLst>
                                          <p:attrName>ppt_x</p:attrName>
                                        </p:attrNameLst>
                                      </p:cBhvr>
                                      <p:tavLst>
                                        <p:tav tm="0">
                                          <p:val>
                                            <p:strVal val="#ppt_x"/>
                                          </p:val>
                                        </p:tav>
                                        <p:tav tm="100000">
                                          <p:val>
                                            <p:strVal val="#ppt_x"/>
                                          </p:val>
                                        </p:tav>
                                      </p:tavLst>
                                    </p:anim>
                                    <p:anim calcmode="lin" valueType="num">
                                      <p:cBhvr>
                                        <p:cTn id="12" dur="500" fill="hold"/>
                                        <p:tgtEl>
                                          <p:spTgt spid="15"/>
                                        </p:tgtEl>
                                        <p:attrNameLst>
                                          <p:attrName>ppt_y</p:attrName>
                                        </p:attrNameLst>
                                      </p:cBhvr>
                                      <p:tavLst>
                                        <p:tav tm="0">
                                          <p:val>
                                            <p:strVal val="#ppt_y+#ppt_h/2"/>
                                          </p:val>
                                        </p:tav>
                                        <p:tav tm="100000">
                                          <p:val>
                                            <p:strVal val="#ppt_y"/>
                                          </p:val>
                                        </p:tav>
                                      </p:tavLst>
                                    </p:anim>
                                    <p:anim calcmode="lin" valueType="num">
                                      <p:cBhvr>
                                        <p:cTn id="13" dur="500" fill="hold"/>
                                        <p:tgtEl>
                                          <p:spTgt spid="15"/>
                                        </p:tgtEl>
                                        <p:attrNameLst>
                                          <p:attrName>ppt_w</p:attrName>
                                        </p:attrNameLst>
                                      </p:cBhvr>
                                      <p:tavLst>
                                        <p:tav tm="0">
                                          <p:val>
                                            <p:strVal val="#ppt_w"/>
                                          </p:val>
                                        </p:tav>
                                        <p:tav tm="100000">
                                          <p:val>
                                            <p:strVal val="#ppt_w"/>
                                          </p:val>
                                        </p:tav>
                                      </p:tavLst>
                                    </p:anim>
                                    <p:anim calcmode="lin" valueType="num">
                                      <p:cBhvr>
                                        <p:cTn id="14" dur="500" fill="hold"/>
                                        <p:tgtEl>
                                          <p:spTgt spid="15"/>
                                        </p:tgtEl>
                                        <p:attrNameLst>
                                          <p:attrName>ppt_h</p:attrName>
                                        </p:attrNameLst>
                                      </p:cBhvr>
                                      <p:tavLst>
                                        <p:tav tm="0">
                                          <p:val>
                                            <p:fltVal val="0"/>
                                          </p:val>
                                        </p:tav>
                                        <p:tav tm="100000">
                                          <p:val>
                                            <p:strVal val="#ppt_h"/>
                                          </p:val>
                                        </p:tav>
                                      </p:tavLst>
                                    </p:anim>
                                  </p:childTnLst>
                                </p:cTn>
                              </p:par>
                              <p:par>
                                <p:cTn id="15" presetID="14" presetClass="entr" presetSubtype="10" fill="hold" grpId="0" nodeType="withEffect">
                                  <p:stCondLst>
                                    <p:cond delay="750"/>
                                  </p:stCondLst>
                                  <p:childTnLst>
                                    <p:set>
                                      <p:cBhvr>
                                        <p:cTn id="16" dur="1" fill="hold">
                                          <p:stCondLst>
                                            <p:cond delay="0"/>
                                          </p:stCondLst>
                                        </p:cTn>
                                        <p:tgtEl>
                                          <p:spTgt spid="12"/>
                                        </p:tgtEl>
                                        <p:attrNameLst>
                                          <p:attrName>style.visibility</p:attrName>
                                        </p:attrNameLst>
                                      </p:cBhvr>
                                      <p:to>
                                        <p:strVal val="visible"/>
                                      </p:to>
                                    </p:set>
                                    <p:animEffect transition="in" filter="randombar(horizontal)">
                                      <p:cBhvr>
                                        <p:cTn id="17" dur="500"/>
                                        <p:tgtEl>
                                          <p:spTgt spid="12"/>
                                        </p:tgtEl>
                                      </p:cBhvr>
                                    </p:animEffect>
                                  </p:childTnLst>
                                </p:cTn>
                              </p:par>
                              <p:par>
                                <p:cTn id="18" presetID="14" presetClass="entr" presetSubtype="10" fill="hold" grpId="0" nodeType="withEffect">
                                  <p:stCondLst>
                                    <p:cond delay="1000"/>
                                  </p:stCondLst>
                                  <p:childTnLst>
                                    <p:set>
                                      <p:cBhvr>
                                        <p:cTn id="19" dur="1" fill="hold">
                                          <p:stCondLst>
                                            <p:cond delay="0"/>
                                          </p:stCondLst>
                                        </p:cTn>
                                        <p:tgtEl>
                                          <p:spTgt spid="13"/>
                                        </p:tgtEl>
                                        <p:attrNameLst>
                                          <p:attrName>style.visibility</p:attrName>
                                        </p:attrNameLst>
                                      </p:cBhvr>
                                      <p:to>
                                        <p:strVal val="visible"/>
                                      </p:to>
                                    </p:set>
                                    <p:animEffect transition="in" filter="randombar(horizontal)">
                                      <p:cBhvr>
                                        <p:cTn id="20" dur="500"/>
                                        <p:tgtEl>
                                          <p:spTgt spid="13"/>
                                        </p:tgtEl>
                                      </p:cBhvr>
                                    </p:animEffect>
                                  </p:childTnLst>
                                </p:cTn>
                              </p:par>
                            </p:childTnLst>
                          </p:cTn>
                        </p:par>
                        <p:par>
                          <p:cTn id="21" fill="hold">
                            <p:stCondLst>
                              <p:cond delay="1500"/>
                            </p:stCondLst>
                            <p:childTnLst>
                              <p:par>
                                <p:cTn id="22" presetID="14" presetClass="entr" presetSubtype="10" fill="hold" grpId="0" nodeType="after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randombar(horizontal)">
                                      <p:cBhvr>
                                        <p:cTn id="24" dur="500"/>
                                        <p:tgtEl>
                                          <p:spTgt spid="2"/>
                                        </p:tgtEl>
                                      </p:cBhvr>
                                    </p:animEffect>
                                  </p:childTnLst>
                                </p:cTn>
                              </p:par>
                            </p:childTnLst>
                          </p:cTn>
                        </p:par>
                        <p:par>
                          <p:cTn id="25" fill="hold">
                            <p:stCondLst>
                              <p:cond delay="2000"/>
                            </p:stCondLst>
                            <p:childTnLst>
                              <p:par>
                                <p:cTn id="26" presetID="14" presetClass="entr" presetSubtype="10" fill="hold" grpId="0" nodeType="after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randombar(horizontal)">
                                      <p:cBhvr>
                                        <p:cTn id="28"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p:bldP spid="13" grpId="0"/>
      <p:bldP spid="2" grpId="0"/>
      <p:bldP spid="1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CA32CB1B-131E-428C-BEDC-EE86C56FD1B9}"/>
              </a:ext>
            </a:extLst>
          </p:cNvPr>
          <p:cNvSpPr>
            <a:spLocks noGrp="1"/>
          </p:cNvSpPr>
          <p:nvPr>
            <p:ph type="title"/>
          </p:nvPr>
        </p:nvSpPr>
        <p:spPr>
          <a:xfrm>
            <a:off x="822234" y="411553"/>
            <a:ext cx="2204450" cy="369332"/>
          </a:xfrm>
        </p:spPr>
        <p:txBody>
          <a:bodyPr/>
          <a:lstStyle/>
          <a:p>
            <a:r>
              <a:rPr lang="en-US" altLang="zh-CN" dirty="0"/>
              <a:t>System design</a:t>
            </a:r>
            <a:endParaRPr lang="zh-CN" altLang="en-US" dirty="0"/>
          </a:p>
        </p:txBody>
      </p:sp>
      <p:sp>
        <p:nvSpPr>
          <p:cNvPr id="5" name="文本占位符 4">
            <a:extLst>
              <a:ext uri="{FF2B5EF4-FFF2-40B4-BE49-F238E27FC236}">
                <a16:creationId xmlns:a16="http://schemas.microsoft.com/office/drawing/2014/main" xmlns="" id="{53487DEA-3D6E-45B2-AC96-948068CC50D9}"/>
              </a:ext>
            </a:extLst>
          </p:cNvPr>
          <p:cNvSpPr>
            <a:spLocks noGrp="1"/>
          </p:cNvSpPr>
          <p:nvPr>
            <p:ph type="body" sz="quarter" idx="10"/>
          </p:nvPr>
        </p:nvSpPr>
        <p:spPr/>
        <p:txBody>
          <a:bodyPr/>
          <a:lstStyle/>
          <a:p>
            <a:r>
              <a:rPr lang="en-US" altLang="zh-CN" dirty="0"/>
              <a:t>03</a:t>
            </a:r>
            <a:endParaRPr lang="zh-CN" altLang="en-US" dirty="0"/>
          </a:p>
        </p:txBody>
      </p:sp>
      <p:sp>
        <p:nvSpPr>
          <p:cNvPr id="9" name="矩形 8">
            <a:extLst>
              <a:ext uri="{FF2B5EF4-FFF2-40B4-BE49-F238E27FC236}">
                <a16:creationId xmlns:a16="http://schemas.microsoft.com/office/drawing/2014/main" xmlns="" id="{C09D808A-C163-45D7-83E6-1B9C3B59494E}"/>
              </a:ext>
            </a:extLst>
          </p:cNvPr>
          <p:cNvSpPr/>
          <p:nvPr/>
        </p:nvSpPr>
        <p:spPr>
          <a:xfrm>
            <a:off x="723900" y="1992120"/>
            <a:ext cx="2514600" cy="632096"/>
          </a:xfrm>
          <a:prstGeom prst="rect">
            <a:avLst/>
          </a:prstGeom>
          <a:gradFill>
            <a:gsLst>
              <a:gs pos="19000">
                <a:srgbClr val="0476A3"/>
              </a:gs>
              <a:gs pos="100000">
                <a:srgbClr val="0A9B74"/>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1" name="矩形 10"/>
          <p:cNvSpPr/>
          <p:nvPr/>
        </p:nvSpPr>
        <p:spPr>
          <a:xfrm>
            <a:off x="3238500" y="1992120"/>
            <a:ext cx="8077200" cy="632096"/>
          </a:xfrm>
          <a:prstGeom prst="rect">
            <a:avLst/>
          </a:prstGeom>
          <a:solidFill>
            <a:schemeClr val="accent5">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TextBox 6"/>
          <p:cNvSpPr txBox="1"/>
          <p:nvPr/>
        </p:nvSpPr>
        <p:spPr>
          <a:xfrm>
            <a:off x="1028700" y="2120276"/>
            <a:ext cx="2057400" cy="369332"/>
          </a:xfrm>
          <a:prstGeom prst="rect">
            <a:avLst/>
          </a:prstGeom>
          <a:noFill/>
        </p:spPr>
        <p:txBody>
          <a:bodyPr wrap="square" rtlCol="0">
            <a:spAutoFit/>
          </a:bodyPr>
          <a:lstStyle/>
          <a:p>
            <a:r>
              <a:rPr lang="en-US" altLang="zh-CN" dirty="0" err="1">
                <a:solidFill>
                  <a:schemeClr val="bg1"/>
                </a:solidFill>
              </a:rPr>
              <a:t>Opencv</a:t>
            </a:r>
            <a:r>
              <a:rPr lang="en-US" altLang="zh-CN" dirty="0">
                <a:solidFill>
                  <a:schemeClr val="bg1"/>
                </a:solidFill>
              </a:rPr>
              <a:t> libraries</a:t>
            </a:r>
            <a:endParaRPr lang="zh-CN" altLang="en-US" dirty="0">
              <a:solidFill>
                <a:schemeClr val="bg1"/>
              </a:solidFill>
            </a:endParaRPr>
          </a:p>
        </p:txBody>
      </p:sp>
      <p:sp>
        <p:nvSpPr>
          <p:cNvPr id="8" name="TextBox 7"/>
          <p:cNvSpPr txBox="1"/>
          <p:nvPr/>
        </p:nvSpPr>
        <p:spPr>
          <a:xfrm>
            <a:off x="3340100" y="2027943"/>
            <a:ext cx="7975600" cy="646331"/>
          </a:xfrm>
          <a:prstGeom prst="rect">
            <a:avLst/>
          </a:prstGeom>
          <a:noFill/>
        </p:spPr>
        <p:txBody>
          <a:bodyPr wrap="square" rtlCol="0">
            <a:spAutoFit/>
          </a:bodyPr>
          <a:lstStyle/>
          <a:p>
            <a:r>
              <a:rPr lang="en-US" altLang="zh-CN" dirty="0"/>
              <a:t>Lots of functions such as </a:t>
            </a:r>
            <a:r>
              <a:rPr lang="en-US" altLang="zh-CN" dirty="0" err="1"/>
              <a:t>Kalman</a:t>
            </a:r>
            <a:r>
              <a:rPr lang="en-US" altLang="zh-CN" dirty="0"/>
              <a:t> filter</a:t>
            </a:r>
            <a:r>
              <a:rPr lang="zh-CN" altLang="en-US" dirty="0"/>
              <a:t>、</a:t>
            </a:r>
            <a:r>
              <a:rPr lang="en-US" altLang="zh-CN" dirty="0"/>
              <a:t>Canny</a:t>
            </a:r>
            <a:r>
              <a:rPr lang="zh-CN" altLang="en-US" dirty="0"/>
              <a:t>、</a:t>
            </a:r>
            <a:r>
              <a:rPr lang="en-US" altLang="zh-CN" dirty="0"/>
              <a:t>Roberts</a:t>
            </a:r>
            <a:r>
              <a:rPr lang="zh-CN" altLang="en-US" dirty="0"/>
              <a:t>、</a:t>
            </a:r>
            <a:r>
              <a:rPr lang="en-US" altLang="zh-CN" dirty="0"/>
              <a:t>Sobel</a:t>
            </a:r>
            <a:r>
              <a:rPr lang="zh-CN" altLang="en-US" dirty="0"/>
              <a:t>、</a:t>
            </a:r>
            <a:r>
              <a:rPr lang="en-US" altLang="zh-CN" dirty="0"/>
              <a:t>Prewitt operators and so on. It is an open source library so we can use it directly.</a:t>
            </a:r>
            <a:endParaRPr lang="zh-CN" altLang="en-US" dirty="0"/>
          </a:p>
        </p:txBody>
      </p:sp>
      <p:sp>
        <p:nvSpPr>
          <p:cNvPr id="20" name="矩形 19">
            <a:extLst>
              <a:ext uri="{FF2B5EF4-FFF2-40B4-BE49-F238E27FC236}">
                <a16:creationId xmlns:a16="http://schemas.microsoft.com/office/drawing/2014/main" xmlns="" id="{C09D808A-C163-45D7-83E6-1B9C3B59494E}"/>
              </a:ext>
            </a:extLst>
          </p:cNvPr>
          <p:cNvSpPr/>
          <p:nvPr/>
        </p:nvSpPr>
        <p:spPr>
          <a:xfrm>
            <a:off x="723900" y="4376192"/>
            <a:ext cx="2514600" cy="632096"/>
          </a:xfrm>
          <a:prstGeom prst="rect">
            <a:avLst/>
          </a:prstGeom>
          <a:gradFill>
            <a:gsLst>
              <a:gs pos="19000">
                <a:srgbClr val="0476A3"/>
              </a:gs>
              <a:gs pos="100000">
                <a:srgbClr val="0A9B74"/>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1" name="矩形 20"/>
          <p:cNvSpPr/>
          <p:nvPr/>
        </p:nvSpPr>
        <p:spPr>
          <a:xfrm>
            <a:off x="3238500" y="4376192"/>
            <a:ext cx="8077200" cy="632096"/>
          </a:xfrm>
          <a:prstGeom prst="rect">
            <a:avLst/>
          </a:prstGeom>
          <a:solidFill>
            <a:schemeClr val="accent5">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TextBox 22"/>
          <p:cNvSpPr txBox="1"/>
          <p:nvPr/>
        </p:nvSpPr>
        <p:spPr>
          <a:xfrm>
            <a:off x="1181100" y="4512896"/>
            <a:ext cx="2057400" cy="369332"/>
          </a:xfrm>
          <a:prstGeom prst="rect">
            <a:avLst/>
          </a:prstGeom>
          <a:noFill/>
        </p:spPr>
        <p:txBody>
          <a:bodyPr wrap="square" rtlCol="0">
            <a:spAutoFit/>
          </a:bodyPr>
          <a:lstStyle/>
          <a:p>
            <a:r>
              <a:rPr lang="en-US" altLang="zh-CN" dirty="0" err="1">
                <a:solidFill>
                  <a:schemeClr val="bg1"/>
                </a:solidFill>
              </a:rPr>
              <a:t>TensorFlow</a:t>
            </a:r>
            <a:endParaRPr lang="zh-CN" altLang="en-US" dirty="0">
              <a:solidFill>
                <a:schemeClr val="bg1"/>
              </a:solidFill>
            </a:endParaRPr>
          </a:p>
        </p:txBody>
      </p:sp>
      <p:sp>
        <p:nvSpPr>
          <p:cNvPr id="24" name="TextBox 23"/>
          <p:cNvSpPr txBox="1"/>
          <p:nvPr/>
        </p:nvSpPr>
        <p:spPr>
          <a:xfrm>
            <a:off x="3375269" y="4453792"/>
            <a:ext cx="7975600" cy="369332"/>
          </a:xfrm>
          <a:prstGeom prst="rect">
            <a:avLst/>
          </a:prstGeom>
          <a:noFill/>
        </p:spPr>
        <p:txBody>
          <a:bodyPr wrap="square" rtlCol="0">
            <a:spAutoFit/>
          </a:bodyPr>
          <a:lstStyle/>
          <a:p>
            <a:r>
              <a:rPr lang="en-US" altLang="zh-Hans" dirty="0"/>
              <a:t>We use </a:t>
            </a:r>
            <a:r>
              <a:rPr lang="en-US" altLang="zh-Hans" dirty="0" err="1"/>
              <a:t>Tensorflow</a:t>
            </a:r>
            <a:r>
              <a:rPr lang="en-US" altLang="zh-Hans" dirty="0"/>
              <a:t> as our tool to build the machine learning model.</a:t>
            </a:r>
            <a:endParaRPr lang="zh-CN" altLang="en-US" dirty="0"/>
          </a:p>
        </p:txBody>
      </p:sp>
      <p:sp>
        <p:nvSpPr>
          <p:cNvPr id="25" name="矩形 24">
            <a:extLst>
              <a:ext uri="{FF2B5EF4-FFF2-40B4-BE49-F238E27FC236}">
                <a16:creationId xmlns:a16="http://schemas.microsoft.com/office/drawing/2014/main" xmlns="" id="{C09D808A-C163-45D7-83E6-1B9C3B59494E}"/>
              </a:ext>
            </a:extLst>
          </p:cNvPr>
          <p:cNvSpPr/>
          <p:nvPr/>
        </p:nvSpPr>
        <p:spPr>
          <a:xfrm>
            <a:off x="723900" y="3574723"/>
            <a:ext cx="2514600" cy="632096"/>
          </a:xfrm>
          <a:prstGeom prst="rect">
            <a:avLst/>
          </a:prstGeom>
          <a:gradFill>
            <a:gsLst>
              <a:gs pos="19000">
                <a:srgbClr val="0476A3"/>
              </a:gs>
              <a:gs pos="100000">
                <a:srgbClr val="0A9B74"/>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6" name="矩形 25"/>
          <p:cNvSpPr/>
          <p:nvPr/>
        </p:nvSpPr>
        <p:spPr>
          <a:xfrm>
            <a:off x="3238500" y="3574723"/>
            <a:ext cx="8077200" cy="632096"/>
          </a:xfrm>
          <a:prstGeom prst="rect">
            <a:avLst/>
          </a:prstGeom>
          <a:solidFill>
            <a:schemeClr val="accent5">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TextBox 26"/>
          <p:cNvSpPr txBox="1"/>
          <p:nvPr/>
        </p:nvSpPr>
        <p:spPr>
          <a:xfrm>
            <a:off x="730250" y="3702879"/>
            <a:ext cx="2654300" cy="369332"/>
          </a:xfrm>
          <a:prstGeom prst="rect">
            <a:avLst/>
          </a:prstGeom>
          <a:noFill/>
        </p:spPr>
        <p:txBody>
          <a:bodyPr wrap="square" rtlCol="0">
            <a:spAutoFit/>
          </a:bodyPr>
          <a:lstStyle/>
          <a:p>
            <a:r>
              <a:rPr lang="en-US" altLang="zh-CN" dirty="0">
                <a:solidFill>
                  <a:schemeClr val="bg1"/>
                </a:solidFill>
              </a:rPr>
              <a:t>Point cloud processing</a:t>
            </a:r>
            <a:endParaRPr lang="zh-CN" altLang="en-US" dirty="0">
              <a:solidFill>
                <a:schemeClr val="bg1"/>
              </a:solidFill>
            </a:endParaRPr>
          </a:p>
        </p:txBody>
      </p:sp>
      <p:sp>
        <p:nvSpPr>
          <p:cNvPr id="28" name="TextBox 27"/>
          <p:cNvSpPr txBox="1"/>
          <p:nvPr/>
        </p:nvSpPr>
        <p:spPr>
          <a:xfrm>
            <a:off x="3340100" y="3610546"/>
            <a:ext cx="7975600" cy="369332"/>
          </a:xfrm>
          <a:prstGeom prst="rect">
            <a:avLst/>
          </a:prstGeom>
          <a:noFill/>
        </p:spPr>
        <p:txBody>
          <a:bodyPr wrap="square" rtlCol="0">
            <a:spAutoFit/>
          </a:bodyPr>
          <a:lstStyle/>
          <a:p>
            <a:r>
              <a:rPr lang="en-US" altLang="zh-CN" dirty="0"/>
              <a:t>Transform the raw radar data to point map, which is easier to process.</a:t>
            </a:r>
            <a:endParaRPr lang="zh-CN" altLang="en-US" dirty="0"/>
          </a:p>
        </p:txBody>
      </p:sp>
      <p:sp>
        <p:nvSpPr>
          <p:cNvPr id="33" name="矩形 32">
            <a:extLst>
              <a:ext uri="{FF2B5EF4-FFF2-40B4-BE49-F238E27FC236}">
                <a16:creationId xmlns:a16="http://schemas.microsoft.com/office/drawing/2014/main" xmlns="" id="{C09D808A-C163-45D7-83E6-1B9C3B59494E}"/>
              </a:ext>
            </a:extLst>
          </p:cNvPr>
          <p:cNvSpPr/>
          <p:nvPr/>
        </p:nvSpPr>
        <p:spPr>
          <a:xfrm>
            <a:off x="723900" y="5158795"/>
            <a:ext cx="2514600" cy="632096"/>
          </a:xfrm>
          <a:prstGeom prst="rect">
            <a:avLst/>
          </a:prstGeom>
          <a:gradFill>
            <a:gsLst>
              <a:gs pos="19000">
                <a:srgbClr val="0476A3"/>
              </a:gs>
              <a:gs pos="100000">
                <a:srgbClr val="0A9B74"/>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4" name="矩形 33"/>
          <p:cNvSpPr/>
          <p:nvPr/>
        </p:nvSpPr>
        <p:spPr>
          <a:xfrm>
            <a:off x="3238500" y="5158795"/>
            <a:ext cx="8077200" cy="632096"/>
          </a:xfrm>
          <a:prstGeom prst="rect">
            <a:avLst/>
          </a:prstGeom>
          <a:solidFill>
            <a:schemeClr val="accent5">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TextBox 34"/>
          <p:cNvSpPr txBox="1"/>
          <p:nvPr/>
        </p:nvSpPr>
        <p:spPr>
          <a:xfrm>
            <a:off x="1339850" y="5266711"/>
            <a:ext cx="2654300" cy="369332"/>
          </a:xfrm>
          <a:prstGeom prst="rect">
            <a:avLst/>
          </a:prstGeom>
          <a:noFill/>
        </p:spPr>
        <p:txBody>
          <a:bodyPr wrap="square" rtlCol="0">
            <a:spAutoFit/>
          </a:bodyPr>
          <a:lstStyle/>
          <a:p>
            <a:r>
              <a:rPr lang="en-US" altLang="zh-Hans" dirty="0">
                <a:solidFill>
                  <a:schemeClr val="bg1"/>
                </a:solidFill>
              </a:rPr>
              <a:t>Lyft</a:t>
            </a:r>
            <a:r>
              <a:rPr lang="zh-Hans" altLang="en-US" dirty="0">
                <a:solidFill>
                  <a:schemeClr val="bg1"/>
                </a:solidFill>
              </a:rPr>
              <a:t> </a:t>
            </a:r>
            <a:r>
              <a:rPr lang="en-US" altLang="zh-Hans" dirty="0">
                <a:solidFill>
                  <a:schemeClr val="bg1"/>
                </a:solidFill>
              </a:rPr>
              <a:t>SDK</a:t>
            </a:r>
            <a:endParaRPr lang="zh-CN" altLang="en-US" dirty="0">
              <a:solidFill>
                <a:schemeClr val="bg1"/>
              </a:solidFill>
            </a:endParaRPr>
          </a:p>
        </p:txBody>
      </p:sp>
      <p:sp>
        <p:nvSpPr>
          <p:cNvPr id="36" name="TextBox 35"/>
          <p:cNvSpPr txBox="1"/>
          <p:nvPr/>
        </p:nvSpPr>
        <p:spPr>
          <a:xfrm>
            <a:off x="3340100" y="5254328"/>
            <a:ext cx="7975600" cy="369332"/>
          </a:xfrm>
          <a:prstGeom prst="rect">
            <a:avLst/>
          </a:prstGeom>
          <a:noFill/>
        </p:spPr>
        <p:txBody>
          <a:bodyPr wrap="square" rtlCol="0">
            <a:spAutoFit/>
          </a:bodyPr>
          <a:lstStyle/>
          <a:p>
            <a:r>
              <a:rPr lang="en-US" altLang="zh-CN" dirty="0"/>
              <a:t>Lyft SDK could help us read, visualize the dataset.</a:t>
            </a:r>
            <a:endParaRPr lang="zh-CN" altLang="en-US" dirty="0"/>
          </a:p>
        </p:txBody>
      </p:sp>
      <p:sp>
        <p:nvSpPr>
          <p:cNvPr id="37" name="矩形 36">
            <a:extLst>
              <a:ext uri="{FF2B5EF4-FFF2-40B4-BE49-F238E27FC236}">
                <a16:creationId xmlns:a16="http://schemas.microsoft.com/office/drawing/2014/main" xmlns="" id="{C09D808A-C163-45D7-83E6-1B9C3B59494E}"/>
              </a:ext>
            </a:extLst>
          </p:cNvPr>
          <p:cNvSpPr/>
          <p:nvPr/>
        </p:nvSpPr>
        <p:spPr>
          <a:xfrm>
            <a:off x="723900" y="5942667"/>
            <a:ext cx="2514600" cy="632096"/>
          </a:xfrm>
          <a:prstGeom prst="rect">
            <a:avLst/>
          </a:prstGeom>
          <a:gradFill>
            <a:gsLst>
              <a:gs pos="19000">
                <a:srgbClr val="0476A3"/>
              </a:gs>
              <a:gs pos="100000">
                <a:srgbClr val="0A9B74"/>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8" name="矩形 37"/>
          <p:cNvSpPr/>
          <p:nvPr/>
        </p:nvSpPr>
        <p:spPr>
          <a:xfrm>
            <a:off x="3238500" y="5942667"/>
            <a:ext cx="8077200" cy="632096"/>
          </a:xfrm>
          <a:prstGeom prst="rect">
            <a:avLst/>
          </a:prstGeom>
          <a:solidFill>
            <a:schemeClr val="accent5">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9" name="TextBox 38"/>
          <p:cNvSpPr txBox="1"/>
          <p:nvPr/>
        </p:nvSpPr>
        <p:spPr>
          <a:xfrm>
            <a:off x="1028700" y="6070823"/>
            <a:ext cx="2057400" cy="369332"/>
          </a:xfrm>
          <a:prstGeom prst="rect">
            <a:avLst/>
          </a:prstGeom>
          <a:noFill/>
        </p:spPr>
        <p:txBody>
          <a:bodyPr wrap="square" rtlCol="0">
            <a:spAutoFit/>
          </a:bodyPr>
          <a:lstStyle/>
          <a:p>
            <a:r>
              <a:rPr lang="en-US" altLang="zh-CN" dirty="0">
                <a:solidFill>
                  <a:schemeClr val="bg1"/>
                </a:solidFill>
              </a:rPr>
              <a:t>Triangular </a:t>
            </a:r>
            <a:endParaRPr lang="zh-CN" altLang="en-US" dirty="0">
              <a:solidFill>
                <a:schemeClr val="bg1"/>
              </a:solidFill>
            </a:endParaRPr>
          </a:p>
        </p:txBody>
      </p:sp>
      <p:sp>
        <p:nvSpPr>
          <p:cNvPr id="40" name="TextBox 39"/>
          <p:cNvSpPr txBox="1"/>
          <p:nvPr/>
        </p:nvSpPr>
        <p:spPr>
          <a:xfrm>
            <a:off x="3340100" y="5978490"/>
            <a:ext cx="7975600" cy="646331"/>
          </a:xfrm>
          <a:prstGeom prst="rect">
            <a:avLst/>
          </a:prstGeom>
          <a:noFill/>
        </p:spPr>
        <p:txBody>
          <a:bodyPr wrap="square" rtlCol="0">
            <a:spAutoFit/>
          </a:bodyPr>
          <a:lstStyle/>
          <a:p>
            <a:r>
              <a:rPr lang="en-US" altLang="zh-CN" dirty="0"/>
              <a:t>A efficient way to identify the position of an special, and can also used to </a:t>
            </a:r>
            <a:r>
              <a:rPr lang="en-US" altLang="zh-CN" dirty="0" err="1"/>
              <a:t>caculate</a:t>
            </a:r>
            <a:r>
              <a:rPr lang="en-US" altLang="zh-CN" dirty="0"/>
              <a:t> the height, length, width of  the object. </a:t>
            </a:r>
            <a:endParaRPr lang="zh-CN" altLang="en-US" dirty="0"/>
          </a:p>
        </p:txBody>
      </p:sp>
      <p:sp>
        <p:nvSpPr>
          <p:cNvPr id="19" name="TextBox 18"/>
          <p:cNvSpPr txBox="1"/>
          <p:nvPr/>
        </p:nvSpPr>
        <p:spPr>
          <a:xfrm>
            <a:off x="730250" y="1035566"/>
            <a:ext cx="2514600" cy="523220"/>
          </a:xfrm>
          <a:prstGeom prst="rect">
            <a:avLst/>
          </a:prstGeom>
          <a:noFill/>
        </p:spPr>
        <p:txBody>
          <a:bodyPr wrap="square" rtlCol="0">
            <a:spAutoFit/>
          </a:bodyPr>
          <a:lstStyle/>
          <a:p>
            <a:r>
              <a:rPr lang="en-US" altLang="zh-CN" sz="2800" dirty="0"/>
              <a:t>Technology</a:t>
            </a:r>
            <a:endParaRPr lang="zh-CN" altLang="en-US" sz="2800" dirty="0"/>
          </a:p>
        </p:txBody>
      </p:sp>
      <p:sp>
        <p:nvSpPr>
          <p:cNvPr id="41" name="TextBox 40"/>
          <p:cNvSpPr txBox="1"/>
          <p:nvPr/>
        </p:nvSpPr>
        <p:spPr>
          <a:xfrm>
            <a:off x="730250" y="1558786"/>
            <a:ext cx="2514600" cy="307777"/>
          </a:xfrm>
          <a:prstGeom prst="rect">
            <a:avLst/>
          </a:prstGeom>
          <a:noFill/>
        </p:spPr>
        <p:txBody>
          <a:bodyPr wrap="square" rtlCol="0">
            <a:spAutoFit/>
          </a:bodyPr>
          <a:lstStyle/>
          <a:p>
            <a:r>
              <a:rPr lang="en-US" altLang="zh-CN" sz="1400" dirty="0"/>
              <a:t>that  we are going to use</a:t>
            </a:r>
            <a:endParaRPr lang="zh-CN" altLang="en-US" sz="1400" dirty="0"/>
          </a:p>
        </p:txBody>
      </p:sp>
      <p:sp>
        <p:nvSpPr>
          <p:cNvPr id="42" name="TextBox 41"/>
          <p:cNvSpPr txBox="1"/>
          <p:nvPr/>
        </p:nvSpPr>
        <p:spPr>
          <a:xfrm>
            <a:off x="3340100" y="1035566"/>
            <a:ext cx="1822450" cy="523220"/>
          </a:xfrm>
          <a:prstGeom prst="rect">
            <a:avLst/>
          </a:prstGeom>
          <a:noFill/>
        </p:spPr>
        <p:txBody>
          <a:bodyPr wrap="square" rtlCol="0">
            <a:spAutoFit/>
          </a:bodyPr>
          <a:lstStyle/>
          <a:p>
            <a:r>
              <a:rPr lang="en-US" altLang="zh-CN" sz="2800" dirty="0"/>
              <a:t>Reasons</a:t>
            </a:r>
            <a:endParaRPr lang="zh-CN" altLang="en-US" sz="2800" dirty="0"/>
          </a:p>
        </p:txBody>
      </p:sp>
      <p:sp>
        <p:nvSpPr>
          <p:cNvPr id="43" name="TextBox 42"/>
          <p:cNvSpPr txBox="1"/>
          <p:nvPr/>
        </p:nvSpPr>
        <p:spPr>
          <a:xfrm>
            <a:off x="3340100" y="1566729"/>
            <a:ext cx="2514600" cy="307777"/>
          </a:xfrm>
          <a:prstGeom prst="rect">
            <a:avLst/>
          </a:prstGeom>
          <a:noFill/>
        </p:spPr>
        <p:txBody>
          <a:bodyPr wrap="square" rtlCol="0">
            <a:spAutoFit/>
          </a:bodyPr>
          <a:lstStyle/>
          <a:p>
            <a:r>
              <a:rPr lang="en-US" altLang="zh-CN" sz="1400" dirty="0"/>
              <a:t>tell you why we choose them</a:t>
            </a:r>
            <a:endParaRPr lang="zh-CN" altLang="en-US" sz="1400" dirty="0"/>
          </a:p>
        </p:txBody>
      </p:sp>
      <p:sp>
        <p:nvSpPr>
          <p:cNvPr id="44" name="矩形 43">
            <a:extLst>
              <a:ext uri="{FF2B5EF4-FFF2-40B4-BE49-F238E27FC236}">
                <a16:creationId xmlns:a16="http://schemas.microsoft.com/office/drawing/2014/main" xmlns="" id="{C09D808A-C163-45D7-83E6-1B9C3B59494E}"/>
              </a:ext>
            </a:extLst>
          </p:cNvPr>
          <p:cNvSpPr/>
          <p:nvPr/>
        </p:nvSpPr>
        <p:spPr>
          <a:xfrm>
            <a:off x="723900" y="2783795"/>
            <a:ext cx="2514600" cy="632096"/>
          </a:xfrm>
          <a:prstGeom prst="rect">
            <a:avLst/>
          </a:prstGeom>
          <a:gradFill>
            <a:gsLst>
              <a:gs pos="19000">
                <a:srgbClr val="0476A3"/>
              </a:gs>
              <a:gs pos="100000">
                <a:srgbClr val="0A9B74"/>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5" name="矩形 44"/>
          <p:cNvSpPr/>
          <p:nvPr/>
        </p:nvSpPr>
        <p:spPr>
          <a:xfrm>
            <a:off x="3238500" y="2783795"/>
            <a:ext cx="8077200" cy="632096"/>
          </a:xfrm>
          <a:prstGeom prst="rect">
            <a:avLst/>
          </a:prstGeom>
          <a:solidFill>
            <a:schemeClr val="accent5">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TextBox 45"/>
          <p:cNvSpPr txBox="1"/>
          <p:nvPr/>
        </p:nvSpPr>
        <p:spPr>
          <a:xfrm>
            <a:off x="1028700" y="2911951"/>
            <a:ext cx="2057400" cy="369332"/>
          </a:xfrm>
          <a:prstGeom prst="rect">
            <a:avLst/>
          </a:prstGeom>
          <a:noFill/>
        </p:spPr>
        <p:txBody>
          <a:bodyPr wrap="square" rtlCol="0">
            <a:spAutoFit/>
          </a:bodyPr>
          <a:lstStyle/>
          <a:p>
            <a:r>
              <a:rPr lang="en-US" altLang="zh-CN" dirty="0">
                <a:solidFill>
                  <a:schemeClr val="bg1"/>
                </a:solidFill>
              </a:rPr>
              <a:t>Python language</a:t>
            </a:r>
            <a:endParaRPr lang="zh-CN" altLang="en-US" dirty="0">
              <a:solidFill>
                <a:schemeClr val="bg1"/>
              </a:solidFill>
            </a:endParaRPr>
          </a:p>
        </p:txBody>
      </p:sp>
      <p:sp>
        <p:nvSpPr>
          <p:cNvPr id="47" name="TextBox 46"/>
          <p:cNvSpPr txBox="1"/>
          <p:nvPr/>
        </p:nvSpPr>
        <p:spPr>
          <a:xfrm>
            <a:off x="3340100" y="2819618"/>
            <a:ext cx="7975600" cy="646331"/>
          </a:xfrm>
          <a:prstGeom prst="rect">
            <a:avLst/>
          </a:prstGeom>
          <a:noFill/>
        </p:spPr>
        <p:txBody>
          <a:bodyPr wrap="square" rtlCol="0">
            <a:spAutoFit/>
          </a:bodyPr>
          <a:lstStyle/>
          <a:p>
            <a:r>
              <a:rPr lang="en-US" altLang="zh-CN" dirty="0"/>
              <a:t>Don’t need to take care of the data type(</a:t>
            </a:r>
            <a:r>
              <a:rPr lang="en-US" altLang="zh-CN" dirty="0" err="1"/>
              <a:t>int</a:t>
            </a:r>
            <a:r>
              <a:rPr lang="zh-CN" altLang="en-US" dirty="0"/>
              <a:t>、</a:t>
            </a:r>
            <a:r>
              <a:rPr lang="en-US" altLang="zh-CN" dirty="0"/>
              <a:t>long </a:t>
            </a:r>
            <a:r>
              <a:rPr lang="en-US" altLang="zh-CN" dirty="0" err="1"/>
              <a:t>int</a:t>
            </a:r>
            <a:r>
              <a:rPr lang="zh-CN" altLang="en-US" dirty="0"/>
              <a:t>）</a:t>
            </a:r>
            <a:r>
              <a:rPr lang="en-US" altLang="zh-CN" dirty="0"/>
              <a:t>and the allocation of memory. Easier to write functions.</a:t>
            </a:r>
            <a:endParaRPr lang="zh-CN" altLang="en-US" dirty="0"/>
          </a:p>
        </p:txBody>
      </p:sp>
    </p:spTree>
    <p:extLst>
      <p:ext uri="{BB962C8B-B14F-4D97-AF65-F5344CB8AC3E}">
        <p14:creationId xmlns:p14="http://schemas.microsoft.com/office/powerpoint/2010/main" val="2299222163"/>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1250" advTm="4000">
        <p15:prstTrans prst="airplane"/>
      </p:transition>
    </mc:Choice>
    <mc:Fallback>
      <p:transition spd="slow" advTm="4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up)">
                                      <p:cBhvr>
                                        <p:cTn id="10" dur="500"/>
                                        <p:tgtEl>
                                          <p:spTgt spid="11"/>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up)">
                                      <p:cBhvr>
                                        <p:cTn id="13" dur="500"/>
                                        <p:tgtEl>
                                          <p:spTgt spid="7"/>
                                        </p:tgtEl>
                                      </p:cBhvr>
                                    </p:animEffect>
                                  </p:childTnLst>
                                </p:cTn>
                              </p:par>
                              <p:par>
                                <p:cTn id="14" presetID="22" presetClass="entr" presetSubtype="1"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wipe(up)">
                                      <p:cBhvr>
                                        <p:cTn id="16" dur="500"/>
                                        <p:tgtEl>
                                          <p:spTgt spid="8"/>
                                        </p:tgtEl>
                                      </p:cBhvr>
                                    </p:animEffect>
                                  </p:childTnLst>
                                </p:cTn>
                              </p:par>
                              <p:par>
                                <p:cTn id="17" presetID="22" presetClass="entr" presetSubtype="1"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wipe(up)">
                                      <p:cBhvr>
                                        <p:cTn id="19" dur="500"/>
                                        <p:tgtEl>
                                          <p:spTgt spid="20"/>
                                        </p:tgtEl>
                                      </p:cBhvr>
                                    </p:animEffect>
                                  </p:childTnLst>
                                </p:cTn>
                              </p:par>
                              <p:par>
                                <p:cTn id="20" presetID="22" presetClass="entr" presetSubtype="1" fill="hold" grpId="0" nodeType="with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wipe(up)">
                                      <p:cBhvr>
                                        <p:cTn id="22" dur="500"/>
                                        <p:tgtEl>
                                          <p:spTgt spid="21"/>
                                        </p:tgtEl>
                                      </p:cBhvr>
                                    </p:animEffect>
                                  </p:childTnLst>
                                </p:cTn>
                              </p:par>
                              <p:par>
                                <p:cTn id="23" presetID="22" presetClass="entr" presetSubtype="1" fill="hold" grpId="0" nodeType="withEffect">
                                  <p:stCondLst>
                                    <p:cond delay="0"/>
                                  </p:stCondLst>
                                  <p:childTnLst>
                                    <p:set>
                                      <p:cBhvr>
                                        <p:cTn id="24" dur="1" fill="hold">
                                          <p:stCondLst>
                                            <p:cond delay="0"/>
                                          </p:stCondLst>
                                        </p:cTn>
                                        <p:tgtEl>
                                          <p:spTgt spid="23"/>
                                        </p:tgtEl>
                                        <p:attrNameLst>
                                          <p:attrName>style.visibility</p:attrName>
                                        </p:attrNameLst>
                                      </p:cBhvr>
                                      <p:to>
                                        <p:strVal val="visible"/>
                                      </p:to>
                                    </p:set>
                                    <p:animEffect transition="in" filter="wipe(up)">
                                      <p:cBhvr>
                                        <p:cTn id="25" dur="500"/>
                                        <p:tgtEl>
                                          <p:spTgt spid="23"/>
                                        </p:tgtEl>
                                      </p:cBhvr>
                                    </p:animEffect>
                                  </p:childTnLst>
                                </p:cTn>
                              </p:par>
                              <p:par>
                                <p:cTn id="26" presetID="22" presetClass="entr" presetSubtype="1" fill="hold" grpId="0" nodeType="withEffect">
                                  <p:stCondLst>
                                    <p:cond delay="0"/>
                                  </p:stCondLst>
                                  <p:childTnLst>
                                    <p:set>
                                      <p:cBhvr>
                                        <p:cTn id="27" dur="1" fill="hold">
                                          <p:stCondLst>
                                            <p:cond delay="0"/>
                                          </p:stCondLst>
                                        </p:cTn>
                                        <p:tgtEl>
                                          <p:spTgt spid="24"/>
                                        </p:tgtEl>
                                        <p:attrNameLst>
                                          <p:attrName>style.visibility</p:attrName>
                                        </p:attrNameLst>
                                      </p:cBhvr>
                                      <p:to>
                                        <p:strVal val="visible"/>
                                      </p:to>
                                    </p:set>
                                    <p:animEffect transition="in" filter="wipe(up)">
                                      <p:cBhvr>
                                        <p:cTn id="28" dur="500"/>
                                        <p:tgtEl>
                                          <p:spTgt spid="24"/>
                                        </p:tgtEl>
                                      </p:cBhvr>
                                    </p:animEffect>
                                  </p:childTnLst>
                                </p:cTn>
                              </p:par>
                              <p:par>
                                <p:cTn id="29" presetID="22" presetClass="entr" presetSubtype="1" fill="hold" grpId="0" nodeType="with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wipe(up)">
                                      <p:cBhvr>
                                        <p:cTn id="31" dur="500"/>
                                        <p:tgtEl>
                                          <p:spTgt spid="25"/>
                                        </p:tgtEl>
                                      </p:cBhvr>
                                    </p:animEffect>
                                  </p:childTnLst>
                                </p:cTn>
                              </p:par>
                              <p:par>
                                <p:cTn id="32" presetID="22" presetClass="entr" presetSubtype="1" fill="hold" grpId="0" nodeType="withEffect">
                                  <p:stCondLst>
                                    <p:cond delay="0"/>
                                  </p:stCondLst>
                                  <p:childTnLst>
                                    <p:set>
                                      <p:cBhvr>
                                        <p:cTn id="33" dur="1" fill="hold">
                                          <p:stCondLst>
                                            <p:cond delay="0"/>
                                          </p:stCondLst>
                                        </p:cTn>
                                        <p:tgtEl>
                                          <p:spTgt spid="26"/>
                                        </p:tgtEl>
                                        <p:attrNameLst>
                                          <p:attrName>style.visibility</p:attrName>
                                        </p:attrNameLst>
                                      </p:cBhvr>
                                      <p:to>
                                        <p:strVal val="visible"/>
                                      </p:to>
                                    </p:set>
                                    <p:animEffect transition="in" filter="wipe(up)">
                                      <p:cBhvr>
                                        <p:cTn id="34" dur="500"/>
                                        <p:tgtEl>
                                          <p:spTgt spid="26"/>
                                        </p:tgtEl>
                                      </p:cBhvr>
                                    </p:animEffect>
                                  </p:childTnLst>
                                </p:cTn>
                              </p:par>
                              <p:par>
                                <p:cTn id="35" presetID="22" presetClass="entr" presetSubtype="1" fill="hold" grpId="0" nodeType="withEffect">
                                  <p:stCondLst>
                                    <p:cond delay="0"/>
                                  </p:stCondLst>
                                  <p:childTnLst>
                                    <p:set>
                                      <p:cBhvr>
                                        <p:cTn id="36" dur="1" fill="hold">
                                          <p:stCondLst>
                                            <p:cond delay="0"/>
                                          </p:stCondLst>
                                        </p:cTn>
                                        <p:tgtEl>
                                          <p:spTgt spid="27"/>
                                        </p:tgtEl>
                                        <p:attrNameLst>
                                          <p:attrName>style.visibility</p:attrName>
                                        </p:attrNameLst>
                                      </p:cBhvr>
                                      <p:to>
                                        <p:strVal val="visible"/>
                                      </p:to>
                                    </p:set>
                                    <p:animEffect transition="in" filter="wipe(up)">
                                      <p:cBhvr>
                                        <p:cTn id="37" dur="500"/>
                                        <p:tgtEl>
                                          <p:spTgt spid="27"/>
                                        </p:tgtEl>
                                      </p:cBhvr>
                                    </p:animEffect>
                                  </p:childTnLst>
                                </p:cTn>
                              </p:par>
                              <p:par>
                                <p:cTn id="38" presetID="22" presetClass="entr" presetSubtype="1" fill="hold" grpId="0" nodeType="withEffect">
                                  <p:stCondLst>
                                    <p:cond delay="0"/>
                                  </p:stCondLst>
                                  <p:childTnLst>
                                    <p:set>
                                      <p:cBhvr>
                                        <p:cTn id="39" dur="1" fill="hold">
                                          <p:stCondLst>
                                            <p:cond delay="0"/>
                                          </p:stCondLst>
                                        </p:cTn>
                                        <p:tgtEl>
                                          <p:spTgt spid="28"/>
                                        </p:tgtEl>
                                        <p:attrNameLst>
                                          <p:attrName>style.visibility</p:attrName>
                                        </p:attrNameLst>
                                      </p:cBhvr>
                                      <p:to>
                                        <p:strVal val="visible"/>
                                      </p:to>
                                    </p:set>
                                    <p:animEffect transition="in" filter="wipe(up)">
                                      <p:cBhvr>
                                        <p:cTn id="40" dur="500"/>
                                        <p:tgtEl>
                                          <p:spTgt spid="28"/>
                                        </p:tgtEl>
                                      </p:cBhvr>
                                    </p:animEffect>
                                  </p:childTnLst>
                                </p:cTn>
                              </p:par>
                              <p:par>
                                <p:cTn id="41" presetID="22" presetClass="entr" presetSubtype="1" fill="hold" grpId="0" nodeType="withEffect">
                                  <p:stCondLst>
                                    <p:cond delay="0"/>
                                  </p:stCondLst>
                                  <p:childTnLst>
                                    <p:set>
                                      <p:cBhvr>
                                        <p:cTn id="42" dur="1" fill="hold">
                                          <p:stCondLst>
                                            <p:cond delay="0"/>
                                          </p:stCondLst>
                                        </p:cTn>
                                        <p:tgtEl>
                                          <p:spTgt spid="33"/>
                                        </p:tgtEl>
                                        <p:attrNameLst>
                                          <p:attrName>style.visibility</p:attrName>
                                        </p:attrNameLst>
                                      </p:cBhvr>
                                      <p:to>
                                        <p:strVal val="visible"/>
                                      </p:to>
                                    </p:set>
                                    <p:animEffect transition="in" filter="wipe(up)">
                                      <p:cBhvr>
                                        <p:cTn id="43" dur="500"/>
                                        <p:tgtEl>
                                          <p:spTgt spid="33"/>
                                        </p:tgtEl>
                                      </p:cBhvr>
                                    </p:animEffect>
                                  </p:childTnLst>
                                </p:cTn>
                              </p:par>
                              <p:par>
                                <p:cTn id="44" presetID="22" presetClass="entr" presetSubtype="1" fill="hold" grpId="0" nodeType="withEffect">
                                  <p:stCondLst>
                                    <p:cond delay="0"/>
                                  </p:stCondLst>
                                  <p:childTnLst>
                                    <p:set>
                                      <p:cBhvr>
                                        <p:cTn id="45" dur="1" fill="hold">
                                          <p:stCondLst>
                                            <p:cond delay="0"/>
                                          </p:stCondLst>
                                        </p:cTn>
                                        <p:tgtEl>
                                          <p:spTgt spid="34"/>
                                        </p:tgtEl>
                                        <p:attrNameLst>
                                          <p:attrName>style.visibility</p:attrName>
                                        </p:attrNameLst>
                                      </p:cBhvr>
                                      <p:to>
                                        <p:strVal val="visible"/>
                                      </p:to>
                                    </p:set>
                                    <p:animEffect transition="in" filter="wipe(up)">
                                      <p:cBhvr>
                                        <p:cTn id="46" dur="500"/>
                                        <p:tgtEl>
                                          <p:spTgt spid="34"/>
                                        </p:tgtEl>
                                      </p:cBhvr>
                                    </p:animEffect>
                                  </p:childTnLst>
                                </p:cTn>
                              </p:par>
                              <p:par>
                                <p:cTn id="47" presetID="22" presetClass="entr" presetSubtype="1" fill="hold" grpId="0" nodeType="withEffect">
                                  <p:stCondLst>
                                    <p:cond delay="0"/>
                                  </p:stCondLst>
                                  <p:childTnLst>
                                    <p:set>
                                      <p:cBhvr>
                                        <p:cTn id="48" dur="1" fill="hold">
                                          <p:stCondLst>
                                            <p:cond delay="0"/>
                                          </p:stCondLst>
                                        </p:cTn>
                                        <p:tgtEl>
                                          <p:spTgt spid="35"/>
                                        </p:tgtEl>
                                        <p:attrNameLst>
                                          <p:attrName>style.visibility</p:attrName>
                                        </p:attrNameLst>
                                      </p:cBhvr>
                                      <p:to>
                                        <p:strVal val="visible"/>
                                      </p:to>
                                    </p:set>
                                    <p:animEffect transition="in" filter="wipe(up)">
                                      <p:cBhvr>
                                        <p:cTn id="49" dur="500"/>
                                        <p:tgtEl>
                                          <p:spTgt spid="35"/>
                                        </p:tgtEl>
                                      </p:cBhvr>
                                    </p:animEffect>
                                  </p:childTnLst>
                                </p:cTn>
                              </p:par>
                              <p:par>
                                <p:cTn id="50" presetID="22" presetClass="entr" presetSubtype="1" fill="hold" grpId="0" nodeType="withEffect">
                                  <p:stCondLst>
                                    <p:cond delay="0"/>
                                  </p:stCondLst>
                                  <p:childTnLst>
                                    <p:set>
                                      <p:cBhvr>
                                        <p:cTn id="51" dur="1" fill="hold">
                                          <p:stCondLst>
                                            <p:cond delay="0"/>
                                          </p:stCondLst>
                                        </p:cTn>
                                        <p:tgtEl>
                                          <p:spTgt spid="36"/>
                                        </p:tgtEl>
                                        <p:attrNameLst>
                                          <p:attrName>style.visibility</p:attrName>
                                        </p:attrNameLst>
                                      </p:cBhvr>
                                      <p:to>
                                        <p:strVal val="visible"/>
                                      </p:to>
                                    </p:set>
                                    <p:animEffect transition="in" filter="wipe(up)">
                                      <p:cBhvr>
                                        <p:cTn id="52" dur="500"/>
                                        <p:tgtEl>
                                          <p:spTgt spid="36"/>
                                        </p:tgtEl>
                                      </p:cBhvr>
                                    </p:animEffect>
                                  </p:childTnLst>
                                </p:cTn>
                              </p:par>
                              <p:par>
                                <p:cTn id="53" presetID="22" presetClass="entr" presetSubtype="1" fill="hold" grpId="0" nodeType="withEffect">
                                  <p:stCondLst>
                                    <p:cond delay="0"/>
                                  </p:stCondLst>
                                  <p:childTnLst>
                                    <p:set>
                                      <p:cBhvr>
                                        <p:cTn id="54" dur="1" fill="hold">
                                          <p:stCondLst>
                                            <p:cond delay="0"/>
                                          </p:stCondLst>
                                        </p:cTn>
                                        <p:tgtEl>
                                          <p:spTgt spid="37"/>
                                        </p:tgtEl>
                                        <p:attrNameLst>
                                          <p:attrName>style.visibility</p:attrName>
                                        </p:attrNameLst>
                                      </p:cBhvr>
                                      <p:to>
                                        <p:strVal val="visible"/>
                                      </p:to>
                                    </p:set>
                                    <p:animEffect transition="in" filter="wipe(up)">
                                      <p:cBhvr>
                                        <p:cTn id="55" dur="500"/>
                                        <p:tgtEl>
                                          <p:spTgt spid="37"/>
                                        </p:tgtEl>
                                      </p:cBhvr>
                                    </p:animEffect>
                                  </p:childTnLst>
                                </p:cTn>
                              </p:par>
                              <p:par>
                                <p:cTn id="56" presetID="22" presetClass="entr" presetSubtype="1" fill="hold" grpId="0" nodeType="withEffect">
                                  <p:stCondLst>
                                    <p:cond delay="0"/>
                                  </p:stCondLst>
                                  <p:childTnLst>
                                    <p:set>
                                      <p:cBhvr>
                                        <p:cTn id="57" dur="1" fill="hold">
                                          <p:stCondLst>
                                            <p:cond delay="0"/>
                                          </p:stCondLst>
                                        </p:cTn>
                                        <p:tgtEl>
                                          <p:spTgt spid="38"/>
                                        </p:tgtEl>
                                        <p:attrNameLst>
                                          <p:attrName>style.visibility</p:attrName>
                                        </p:attrNameLst>
                                      </p:cBhvr>
                                      <p:to>
                                        <p:strVal val="visible"/>
                                      </p:to>
                                    </p:set>
                                    <p:animEffect transition="in" filter="wipe(up)">
                                      <p:cBhvr>
                                        <p:cTn id="58" dur="500"/>
                                        <p:tgtEl>
                                          <p:spTgt spid="38"/>
                                        </p:tgtEl>
                                      </p:cBhvr>
                                    </p:animEffect>
                                  </p:childTnLst>
                                </p:cTn>
                              </p:par>
                              <p:par>
                                <p:cTn id="59" presetID="22" presetClass="entr" presetSubtype="1" fill="hold" grpId="0" nodeType="withEffect">
                                  <p:stCondLst>
                                    <p:cond delay="0"/>
                                  </p:stCondLst>
                                  <p:childTnLst>
                                    <p:set>
                                      <p:cBhvr>
                                        <p:cTn id="60" dur="1" fill="hold">
                                          <p:stCondLst>
                                            <p:cond delay="0"/>
                                          </p:stCondLst>
                                        </p:cTn>
                                        <p:tgtEl>
                                          <p:spTgt spid="39"/>
                                        </p:tgtEl>
                                        <p:attrNameLst>
                                          <p:attrName>style.visibility</p:attrName>
                                        </p:attrNameLst>
                                      </p:cBhvr>
                                      <p:to>
                                        <p:strVal val="visible"/>
                                      </p:to>
                                    </p:set>
                                    <p:animEffect transition="in" filter="wipe(up)">
                                      <p:cBhvr>
                                        <p:cTn id="61" dur="500"/>
                                        <p:tgtEl>
                                          <p:spTgt spid="39"/>
                                        </p:tgtEl>
                                      </p:cBhvr>
                                    </p:animEffect>
                                  </p:childTnLst>
                                </p:cTn>
                              </p:par>
                              <p:par>
                                <p:cTn id="62" presetID="22" presetClass="entr" presetSubtype="1" fill="hold" grpId="0" nodeType="withEffect">
                                  <p:stCondLst>
                                    <p:cond delay="0"/>
                                  </p:stCondLst>
                                  <p:childTnLst>
                                    <p:set>
                                      <p:cBhvr>
                                        <p:cTn id="63" dur="1" fill="hold">
                                          <p:stCondLst>
                                            <p:cond delay="0"/>
                                          </p:stCondLst>
                                        </p:cTn>
                                        <p:tgtEl>
                                          <p:spTgt spid="40"/>
                                        </p:tgtEl>
                                        <p:attrNameLst>
                                          <p:attrName>style.visibility</p:attrName>
                                        </p:attrNameLst>
                                      </p:cBhvr>
                                      <p:to>
                                        <p:strVal val="visible"/>
                                      </p:to>
                                    </p:set>
                                    <p:animEffect transition="in" filter="wipe(up)">
                                      <p:cBhvr>
                                        <p:cTn id="64" dur="500"/>
                                        <p:tgtEl>
                                          <p:spTgt spid="40"/>
                                        </p:tgtEl>
                                      </p:cBhvr>
                                    </p:animEffect>
                                  </p:childTnLst>
                                </p:cTn>
                              </p:par>
                              <p:par>
                                <p:cTn id="65" presetID="22" presetClass="entr" presetSubtype="1" fill="hold" grpId="0" nodeType="withEffect">
                                  <p:stCondLst>
                                    <p:cond delay="0"/>
                                  </p:stCondLst>
                                  <p:childTnLst>
                                    <p:set>
                                      <p:cBhvr>
                                        <p:cTn id="66" dur="1" fill="hold">
                                          <p:stCondLst>
                                            <p:cond delay="0"/>
                                          </p:stCondLst>
                                        </p:cTn>
                                        <p:tgtEl>
                                          <p:spTgt spid="19"/>
                                        </p:tgtEl>
                                        <p:attrNameLst>
                                          <p:attrName>style.visibility</p:attrName>
                                        </p:attrNameLst>
                                      </p:cBhvr>
                                      <p:to>
                                        <p:strVal val="visible"/>
                                      </p:to>
                                    </p:set>
                                    <p:animEffect transition="in" filter="wipe(up)">
                                      <p:cBhvr>
                                        <p:cTn id="67" dur="500"/>
                                        <p:tgtEl>
                                          <p:spTgt spid="19"/>
                                        </p:tgtEl>
                                      </p:cBhvr>
                                    </p:animEffect>
                                  </p:childTnLst>
                                </p:cTn>
                              </p:par>
                              <p:par>
                                <p:cTn id="68" presetID="22" presetClass="entr" presetSubtype="1" fill="hold" grpId="0" nodeType="withEffect">
                                  <p:stCondLst>
                                    <p:cond delay="0"/>
                                  </p:stCondLst>
                                  <p:childTnLst>
                                    <p:set>
                                      <p:cBhvr>
                                        <p:cTn id="69" dur="1" fill="hold">
                                          <p:stCondLst>
                                            <p:cond delay="0"/>
                                          </p:stCondLst>
                                        </p:cTn>
                                        <p:tgtEl>
                                          <p:spTgt spid="41"/>
                                        </p:tgtEl>
                                        <p:attrNameLst>
                                          <p:attrName>style.visibility</p:attrName>
                                        </p:attrNameLst>
                                      </p:cBhvr>
                                      <p:to>
                                        <p:strVal val="visible"/>
                                      </p:to>
                                    </p:set>
                                    <p:animEffect transition="in" filter="wipe(up)">
                                      <p:cBhvr>
                                        <p:cTn id="70" dur="500"/>
                                        <p:tgtEl>
                                          <p:spTgt spid="41"/>
                                        </p:tgtEl>
                                      </p:cBhvr>
                                    </p:animEffect>
                                  </p:childTnLst>
                                </p:cTn>
                              </p:par>
                              <p:par>
                                <p:cTn id="71" presetID="22" presetClass="entr" presetSubtype="1" fill="hold" grpId="0" nodeType="withEffect">
                                  <p:stCondLst>
                                    <p:cond delay="0"/>
                                  </p:stCondLst>
                                  <p:childTnLst>
                                    <p:set>
                                      <p:cBhvr>
                                        <p:cTn id="72" dur="1" fill="hold">
                                          <p:stCondLst>
                                            <p:cond delay="0"/>
                                          </p:stCondLst>
                                        </p:cTn>
                                        <p:tgtEl>
                                          <p:spTgt spid="42"/>
                                        </p:tgtEl>
                                        <p:attrNameLst>
                                          <p:attrName>style.visibility</p:attrName>
                                        </p:attrNameLst>
                                      </p:cBhvr>
                                      <p:to>
                                        <p:strVal val="visible"/>
                                      </p:to>
                                    </p:set>
                                    <p:animEffect transition="in" filter="wipe(up)">
                                      <p:cBhvr>
                                        <p:cTn id="73" dur="500"/>
                                        <p:tgtEl>
                                          <p:spTgt spid="42"/>
                                        </p:tgtEl>
                                      </p:cBhvr>
                                    </p:animEffect>
                                  </p:childTnLst>
                                </p:cTn>
                              </p:par>
                              <p:par>
                                <p:cTn id="74" presetID="22" presetClass="entr" presetSubtype="1" fill="hold" grpId="0" nodeType="withEffect">
                                  <p:stCondLst>
                                    <p:cond delay="0"/>
                                  </p:stCondLst>
                                  <p:childTnLst>
                                    <p:set>
                                      <p:cBhvr>
                                        <p:cTn id="75" dur="1" fill="hold">
                                          <p:stCondLst>
                                            <p:cond delay="0"/>
                                          </p:stCondLst>
                                        </p:cTn>
                                        <p:tgtEl>
                                          <p:spTgt spid="43"/>
                                        </p:tgtEl>
                                        <p:attrNameLst>
                                          <p:attrName>style.visibility</p:attrName>
                                        </p:attrNameLst>
                                      </p:cBhvr>
                                      <p:to>
                                        <p:strVal val="visible"/>
                                      </p:to>
                                    </p:set>
                                    <p:animEffect transition="in" filter="wipe(up)">
                                      <p:cBhvr>
                                        <p:cTn id="76" dur="500"/>
                                        <p:tgtEl>
                                          <p:spTgt spid="43"/>
                                        </p:tgtEl>
                                      </p:cBhvr>
                                    </p:animEffect>
                                  </p:childTnLst>
                                </p:cTn>
                              </p:par>
                              <p:par>
                                <p:cTn id="77" presetID="22" presetClass="entr" presetSubtype="1" fill="hold" grpId="0" nodeType="withEffect">
                                  <p:stCondLst>
                                    <p:cond delay="0"/>
                                  </p:stCondLst>
                                  <p:childTnLst>
                                    <p:set>
                                      <p:cBhvr>
                                        <p:cTn id="78" dur="1" fill="hold">
                                          <p:stCondLst>
                                            <p:cond delay="0"/>
                                          </p:stCondLst>
                                        </p:cTn>
                                        <p:tgtEl>
                                          <p:spTgt spid="44"/>
                                        </p:tgtEl>
                                        <p:attrNameLst>
                                          <p:attrName>style.visibility</p:attrName>
                                        </p:attrNameLst>
                                      </p:cBhvr>
                                      <p:to>
                                        <p:strVal val="visible"/>
                                      </p:to>
                                    </p:set>
                                    <p:animEffect transition="in" filter="wipe(up)">
                                      <p:cBhvr>
                                        <p:cTn id="79" dur="500"/>
                                        <p:tgtEl>
                                          <p:spTgt spid="44"/>
                                        </p:tgtEl>
                                      </p:cBhvr>
                                    </p:animEffect>
                                  </p:childTnLst>
                                </p:cTn>
                              </p:par>
                              <p:par>
                                <p:cTn id="80" presetID="22" presetClass="entr" presetSubtype="1" fill="hold" grpId="0" nodeType="withEffect">
                                  <p:stCondLst>
                                    <p:cond delay="0"/>
                                  </p:stCondLst>
                                  <p:childTnLst>
                                    <p:set>
                                      <p:cBhvr>
                                        <p:cTn id="81" dur="1" fill="hold">
                                          <p:stCondLst>
                                            <p:cond delay="0"/>
                                          </p:stCondLst>
                                        </p:cTn>
                                        <p:tgtEl>
                                          <p:spTgt spid="45"/>
                                        </p:tgtEl>
                                        <p:attrNameLst>
                                          <p:attrName>style.visibility</p:attrName>
                                        </p:attrNameLst>
                                      </p:cBhvr>
                                      <p:to>
                                        <p:strVal val="visible"/>
                                      </p:to>
                                    </p:set>
                                    <p:animEffect transition="in" filter="wipe(up)">
                                      <p:cBhvr>
                                        <p:cTn id="82" dur="500"/>
                                        <p:tgtEl>
                                          <p:spTgt spid="45"/>
                                        </p:tgtEl>
                                      </p:cBhvr>
                                    </p:animEffect>
                                  </p:childTnLst>
                                </p:cTn>
                              </p:par>
                              <p:par>
                                <p:cTn id="83" presetID="22" presetClass="entr" presetSubtype="1" fill="hold" grpId="0" nodeType="withEffect">
                                  <p:stCondLst>
                                    <p:cond delay="0"/>
                                  </p:stCondLst>
                                  <p:childTnLst>
                                    <p:set>
                                      <p:cBhvr>
                                        <p:cTn id="84" dur="1" fill="hold">
                                          <p:stCondLst>
                                            <p:cond delay="0"/>
                                          </p:stCondLst>
                                        </p:cTn>
                                        <p:tgtEl>
                                          <p:spTgt spid="46"/>
                                        </p:tgtEl>
                                        <p:attrNameLst>
                                          <p:attrName>style.visibility</p:attrName>
                                        </p:attrNameLst>
                                      </p:cBhvr>
                                      <p:to>
                                        <p:strVal val="visible"/>
                                      </p:to>
                                    </p:set>
                                    <p:animEffect transition="in" filter="wipe(up)">
                                      <p:cBhvr>
                                        <p:cTn id="85" dur="500"/>
                                        <p:tgtEl>
                                          <p:spTgt spid="46"/>
                                        </p:tgtEl>
                                      </p:cBhvr>
                                    </p:animEffect>
                                  </p:childTnLst>
                                </p:cTn>
                              </p:par>
                              <p:par>
                                <p:cTn id="86" presetID="22" presetClass="entr" presetSubtype="1" fill="hold" grpId="0" nodeType="withEffect">
                                  <p:stCondLst>
                                    <p:cond delay="0"/>
                                  </p:stCondLst>
                                  <p:childTnLst>
                                    <p:set>
                                      <p:cBhvr>
                                        <p:cTn id="87" dur="1" fill="hold">
                                          <p:stCondLst>
                                            <p:cond delay="0"/>
                                          </p:stCondLst>
                                        </p:cTn>
                                        <p:tgtEl>
                                          <p:spTgt spid="47"/>
                                        </p:tgtEl>
                                        <p:attrNameLst>
                                          <p:attrName>style.visibility</p:attrName>
                                        </p:attrNameLst>
                                      </p:cBhvr>
                                      <p:to>
                                        <p:strVal val="visible"/>
                                      </p:to>
                                    </p:set>
                                    <p:animEffect transition="in" filter="wipe(up)">
                                      <p:cBhvr>
                                        <p:cTn id="88"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7" grpId="0"/>
      <p:bldP spid="8" grpId="0"/>
      <p:bldP spid="20" grpId="0" animBg="1"/>
      <p:bldP spid="21" grpId="0" animBg="1"/>
      <p:bldP spid="23" grpId="0"/>
      <p:bldP spid="24" grpId="0"/>
      <p:bldP spid="25" grpId="0" animBg="1"/>
      <p:bldP spid="26" grpId="0" animBg="1"/>
      <p:bldP spid="27" grpId="0"/>
      <p:bldP spid="28" grpId="0"/>
      <p:bldP spid="33" grpId="0" animBg="1"/>
      <p:bldP spid="34" grpId="0" animBg="1"/>
      <p:bldP spid="35" grpId="0"/>
      <p:bldP spid="36" grpId="0"/>
      <p:bldP spid="37" grpId="0" animBg="1"/>
      <p:bldP spid="38" grpId="0" animBg="1"/>
      <p:bldP spid="39" grpId="0"/>
      <p:bldP spid="40" grpId="0"/>
      <p:bldP spid="19" grpId="0"/>
      <p:bldP spid="41" grpId="0"/>
      <p:bldP spid="42" grpId="0"/>
      <p:bldP spid="43" grpId="0"/>
      <p:bldP spid="44" grpId="0" animBg="1"/>
      <p:bldP spid="45" grpId="0" animBg="1"/>
      <p:bldP spid="46" grpId="0"/>
      <p:bldP spid="4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CA32CB1B-131E-428C-BEDC-EE86C56FD1B9}"/>
              </a:ext>
            </a:extLst>
          </p:cNvPr>
          <p:cNvSpPr>
            <a:spLocks noGrp="1"/>
          </p:cNvSpPr>
          <p:nvPr>
            <p:ph type="title"/>
          </p:nvPr>
        </p:nvSpPr>
        <p:spPr>
          <a:xfrm>
            <a:off x="822234" y="411553"/>
            <a:ext cx="2204450" cy="369332"/>
          </a:xfrm>
        </p:spPr>
        <p:txBody>
          <a:bodyPr/>
          <a:lstStyle/>
          <a:p>
            <a:r>
              <a:rPr lang="en-US" altLang="zh-CN" dirty="0"/>
              <a:t>System design</a:t>
            </a:r>
            <a:endParaRPr lang="zh-CN" altLang="en-US" dirty="0"/>
          </a:p>
        </p:txBody>
      </p:sp>
      <p:sp>
        <p:nvSpPr>
          <p:cNvPr id="5" name="文本占位符 4">
            <a:extLst>
              <a:ext uri="{FF2B5EF4-FFF2-40B4-BE49-F238E27FC236}">
                <a16:creationId xmlns:a16="http://schemas.microsoft.com/office/drawing/2014/main" xmlns="" id="{53487DEA-3D6E-45B2-AC96-948068CC50D9}"/>
              </a:ext>
            </a:extLst>
          </p:cNvPr>
          <p:cNvSpPr>
            <a:spLocks noGrp="1"/>
          </p:cNvSpPr>
          <p:nvPr>
            <p:ph type="body" sz="quarter" idx="10"/>
          </p:nvPr>
        </p:nvSpPr>
        <p:spPr/>
        <p:txBody>
          <a:bodyPr/>
          <a:lstStyle/>
          <a:p>
            <a:r>
              <a:rPr lang="en-US" altLang="zh-CN" dirty="0"/>
              <a:t>03</a:t>
            </a:r>
            <a:endParaRPr lang="zh-CN" altLang="en-US" dirty="0"/>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2550" y="949324"/>
            <a:ext cx="9396953" cy="5743575"/>
          </a:xfrm>
          <a:prstGeom prst="rect">
            <a:avLst/>
          </a:prstGeom>
        </p:spPr>
      </p:pic>
    </p:spTree>
    <p:extLst>
      <p:ext uri="{BB962C8B-B14F-4D97-AF65-F5344CB8AC3E}">
        <p14:creationId xmlns:p14="http://schemas.microsoft.com/office/powerpoint/2010/main" val="1515192153"/>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1250" advTm="4000">
        <p15:prstTrans prst="airplane"/>
      </p:transition>
    </mc:Choice>
    <mc:Fallback>
      <p:transition spd="slow" advTm="4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CA32CB1B-131E-428C-BEDC-EE86C56FD1B9}"/>
              </a:ext>
            </a:extLst>
          </p:cNvPr>
          <p:cNvSpPr>
            <a:spLocks noGrp="1"/>
          </p:cNvSpPr>
          <p:nvPr>
            <p:ph type="title"/>
          </p:nvPr>
        </p:nvSpPr>
        <p:spPr>
          <a:xfrm>
            <a:off x="822234" y="411553"/>
            <a:ext cx="2204450" cy="369332"/>
          </a:xfrm>
        </p:spPr>
        <p:txBody>
          <a:bodyPr/>
          <a:lstStyle/>
          <a:p>
            <a:r>
              <a:rPr lang="en-US" altLang="zh-CN" dirty="0"/>
              <a:t>System design</a:t>
            </a:r>
            <a:endParaRPr lang="zh-CN" altLang="en-US" dirty="0"/>
          </a:p>
        </p:txBody>
      </p:sp>
      <p:sp>
        <p:nvSpPr>
          <p:cNvPr id="5" name="文本占位符 4">
            <a:extLst>
              <a:ext uri="{FF2B5EF4-FFF2-40B4-BE49-F238E27FC236}">
                <a16:creationId xmlns:a16="http://schemas.microsoft.com/office/drawing/2014/main" xmlns="" id="{53487DEA-3D6E-45B2-AC96-948068CC50D9}"/>
              </a:ext>
            </a:extLst>
          </p:cNvPr>
          <p:cNvSpPr>
            <a:spLocks noGrp="1"/>
          </p:cNvSpPr>
          <p:nvPr>
            <p:ph type="body" sz="quarter" idx="10"/>
          </p:nvPr>
        </p:nvSpPr>
        <p:spPr/>
        <p:txBody>
          <a:bodyPr/>
          <a:lstStyle/>
          <a:p>
            <a:r>
              <a:rPr lang="en-US" altLang="zh-CN" dirty="0"/>
              <a:t>03</a:t>
            </a:r>
            <a:endParaRPr lang="zh-CN" altLang="en-US" dirty="0"/>
          </a:p>
        </p:txBody>
      </p:sp>
      <p:sp>
        <p:nvSpPr>
          <p:cNvPr id="6" name="矩形 5">
            <a:extLst>
              <a:ext uri="{FF2B5EF4-FFF2-40B4-BE49-F238E27FC236}">
                <a16:creationId xmlns:a16="http://schemas.microsoft.com/office/drawing/2014/main" xmlns="" id="{4ADE7791-23CB-4E5C-B4E2-6CE9B97CD157}"/>
              </a:ext>
            </a:extLst>
          </p:cNvPr>
          <p:cNvSpPr/>
          <p:nvPr/>
        </p:nvSpPr>
        <p:spPr>
          <a:xfrm>
            <a:off x="6361791" y="1003299"/>
            <a:ext cx="5544457" cy="5410200"/>
          </a:xfrm>
          <a:prstGeom prst="rect">
            <a:avLst/>
          </a:prstGeom>
          <a:gradFill>
            <a:gsLst>
              <a:gs pos="19000">
                <a:srgbClr val="0476A3"/>
              </a:gs>
              <a:gs pos="100000">
                <a:srgbClr val="0A9B74"/>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7" name="文本框 21">
            <a:extLst>
              <a:ext uri="{FF2B5EF4-FFF2-40B4-BE49-F238E27FC236}">
                <a16:creationId xmlns:a16="http://schemas.microsoft.com/office/drawing/2014/main" xmlns="" id="{68DB3D5C-07CF-4C45-BACA-6A7D737CFA55}"/>
              </a:ext>
            </a:extLst>
          </p:cNvPr>
          <p:cNvSpPr txBox="1"/>
          <p:nvPr/>
        </p:nvSpPr>
        <p:spPr>
          <a:xfrm>
            <a:off x="6596740" y="1231900"/>
            <a:ext cx="5074558" cy="4708981"/>
          </a:xfrm>
          <a:prstGeom prst="rect">
            <a:avLst/>
          </a:prstGeom>
          <a:noFill/>
        </p:spPr>
        <p:txBody>
          <a:bodyPr wrap="square" rtlCol="0">
            <a:spAutoFit/>
          </a:bodyPr>
          <a:lstStyle/>
          <a:p>
            <a:pPr lvl="0"/>
            <a:r>
              <a:rPr lang="en-US" altLang="zh-CN" sz="2000" dirty="0">
                <a:solidFill>
                  <a:schemeClr val="bg1"/>
                </a:solidFill>
              </a:rPr>
              <a:t>import cv2 as cv </a:t>
            </a:r>
          </a:p>
          <a:p>
            <a:pPr lvl="0"/>
            <a:r>
              <a:rPr lang="en-US" altLang="zh-CN" sz="2000" dirty="0">
                <a:solidFill>
                  <a:schemeClr val="bg1"/>
                </a:solidFill>
              </a:rPr>
              <a:t>import </a:t>
            </a:r>
            <a:r>
              <a:rPr lang="en-US" altLang="zh-CN" sz="2000" dirty="0" err="1">
                <a:solidFill>
                  <a:schemeClr val="bg1"/>
                </a:solidFill>
              </a:rPr>
              <a:t>numpy</a:t>
            </a:r>
            <a:r>
              <a:rPr lang="en-US" altLang="zh-CN" sz="2000" dirty="0">
                <a:solidFill>
                  <a:schemeClr val="bg1"/>
                </a:solidFill>
              </a:rPr>
              <a:t> as np </a:t>
            </a:r>
          </a:p>
          <a:p>
            <a:pPr lvl="0"/>
            <a:r>
              <a:rPr lang="en-US" altLang="zh-CN" sz="2000" dirty="0">
                <a:solidFill>
                  <a:schemeClr val="bg1"/>
                </a:solidFill>
              </a:rPr>
              <a:t>import math </a:t>
            </a:r>
          </a:p>
          <a:p>
            <a:pPr lvl="0"/>
            <a:r>
              <a:rPr lang="en-US" altLang="zh-CN" sz="2000" dirty="0" err="1">
                <a:solidFill>
                  <a:schemeClr val="bg1"/>
                </a:solidFill>
              </a:rPr>
              <a:t>imgBus</a:t>
            </a:r>
            <a:r>
              <a:rPr lang="en-US" altLang="zh-CN" sz="2000" dirty="0">
                <a:solidFill>
                  <a:schemeClr val="bg1"/>
                </a:solidFill>
              </a:rPr>
              <a:t>=</a:t>
            </a:r>
            <a:r>
              <a:rPr lang="en-US" altLang="zh-CN" sz="2000" dirty="0" err="1">
                <a:solidFill>
                  <a:schemeClr val="bg1"/>
                </a:solidFill>
              </a:rPr>
              <a:t>cv.imread</a:t>
            </a:r>
            <a:r>
              <a:rPr lang="en-US" altLang="zh-CN" sz="2000" dirty="0">
                <a:solidFill>
                  <a:schemeClr val="bg1"/>
                </a:solidFill>
              </a:rPr>
              <a:t>("Bus.jpg",1) </a:t>
            </a:r>
            <a:r>
              <a:rPr lang="en-US" altLang="zh-CN" sz="2000" dirty="0" err="1">
                <a:solidFill>
                  <a:schemeClr val="bg1"/>
                </a:solidFill>
              </a:rPr>
              <a:t>imgDes</a:t>
            </a:r>
            <a:r>
              <a:rPr lang="en-US" altLang="zh-CN" sz="2000" dirty="0">
                <a:solidFill>
                  <a:schemeClr val="bg1"/>
                </a:solidFill>
              </a:rPr>
              <a:t>=</a:t>
            </a:r>
            <a:r>
              <a:rPr lang="en-US" altLang="zh-CN" sz="2000" dirty="0" err="1">
                <a:solidFill>
                  <a:schemeClr val="bg1"/>
                </a:solidFill>
              </a:rPr>
              <a:t>cv.imread</a:t>
            </a:r>
            <a:r>
              <a:rPr lang="en-US" altLang="zh-CN" sz="2000" dirty="0">
                <a:solidFill>
                  <a:schemeClr val="bg1"/>
                </a:solidFill>
              </a:rPr>
              <a:t>("Desktop.jpg",1) </a:t>
            </a:r>
            <a:r>
              <a:rPr lang="en-US" altLang="zh-CN" sz="2000" dirty="0" err="1">
                <a:solidFill>
                  <a:schemeClr val="bg1"/>
                </a:solidFill>
              </a:rPr>
              <a:t>cv.imshow</a:t>
            </a:r>
            <a:r>
              <a:rPr lang="en-US" altLang="zh-CN" sz="2000" dirty="0">
                <a:solidFill>
                  <a:schemeClr val="bg1"/>
                </a:solidFill>
              </a:rPr>
              <a:t>("111",imgBus) </a:t>
            </a:r>
            <a:r>
              <a:rPr lang="en-US" altLang="zh-CN" sz="2000" dirty="0" err="1">
                <a:solidFill>
                  <a:schemeClr val="bg1"/>
                </a:solidFill>
              </a:rPr>
              <a:t>imgtest</a:t>
            </a:r>
            <a:r>
              <a:rPr lang="en-US" altLang="zh-CN" sz="2000" dirty="0">
                <a:solidFill>
                  <a:schemeClr val="bg1"/>
                </a:solidFill>
              </a:rPr>
              <a:t>=</a:t>
            </a:r>
            <a:r>
              <a:rPr lang="en-US" altLang="zh-CN" sz="2000" dirty="0" err="1">
                <a:solidFill>
                  <a:schemeClr val="bg1"/>
                </a:solidFill>
              </a:rPr>
              <a:t>cv.imread</a:t>
            </a:r>
            <a:r>
              <a:rPr lang="en-US" altLang="zh-CN" sz="2000" dirty="0">
                <a:solidFill>
                  <a:schemeClr val="bg1"/>
                </a:solidFill>
              </a:rPr>
              <a:t>("Bus.jpg",0) </a:t>
            </a:r>
            <a:r>
              <a:rPr lang="en-US" altLang="zh-CN" sz="2000" dirty="0" err="1">
                <a:solidFill>
                  <a:schemeClr val="bg1"/>
                </a:solidFill>
              </a:rPr>
              <a:t>imgtest</a:t>
            </a:r>
            <a:r>
              <a:rPr lang="en-US" altLang="zh-CN" sz="2000" dirty="0">
                <a:solidFill>
                  <a:schemeClr val="bg1"/>
                </a:solidFill>
              </a:rPr>
              <a:t>=</a:t>
            </a:r>
            <a:r>
              <a:rPr lang="en-US" altLang="zh-CN" sz="2000" dirty="0" err="1">
                <a:solidFill>
                  <a:schemeClr val="bg1"/>
                </a:solidFill>
              </a:rPr>
              <a:t>cv.Canny</a:t>
            </a:r>
            <a:r>
              <a:rPr lang="en-US" altLang="zh-CN" sz="2000" dirty="0">
                <a:solidFill>
                  <a:schemeClr val="bg1"/>
                </a:solidFill>
              </a:rPr>
              <a:t>(imgtest,30,200) </a:t>
            </a:r>
          </a:p>
          <a:p>
            <a:pPr lvl="0"/>
            <a:r>
              <a:rPr lang="en-US" altLang="zh-CN" sz="2000" dirty="0" err="1">
                <a:solidFill>
                  <a:schemeClr val="bg1"/>
                </a:solidFill>
              </a:rPr>
              <a:t>contours,hierarchy</a:t>
            </a:r>
            <a:r>
              <a:rPr lang="en-US" altLang="zh-CN" sz="2000" dirty="0">
                <a:solidFill>
                  <a:schemeClr val="bg1"/>
                </a:solidFill>
              </a:rPr>
              <a:t>=</a:t>
            </a:r>
          </a:p>
          <a:p>
            <a:pPr lvl="0"/>
            <a:r>
              <a:rPr lang="en-US" altLang="zh-CN" sz="2000" dirty="0" err="1">
                <a:solidFill>
                  <a:schemeClr val="bg1"/>
                </a:solidFill>
              </a:rPr>
              <a:t>cv.findContours</a:t>
            </a:r>
            <a:r>
              <a:rPr lang="en-US" altLang="zh-CN" sz="2000" dirty="0">
                <a:solidFill>
                  <a:schemeClr val="bg1"/>
                </a:solidFill>
              </a:rPr>
              <a:t>(</a:t>
            </a:r>
            <a:r>
              <a:rPr lang="en-US" altLang="zh-CN" sz="2000" dirty="0" err="1">
                <a:solidFill>
                  <a:schemeClr val="bg1"/>
                </a:solidFill>
              </a:rPr>
              <a:t>imgtest,cv.RETR_TREE,cv.CHAIN_APPROX_SIMPLE</a:t>
            </a:r>
            <a:r>
              <a:rPr lang="en-US" altLang="zh-CN" sz="2000" dirty="0">
                <a:solidFill>
                  <a:schemeClr val="bg1"/>
                </a:solidFill>
              </a:rPr>
              <a:t>) </a:t>
            </a:r>
            <a:r>
              <a:rPr lang="en-US" altLang="zh-CN" sz="2000" dirty="0" err="1">
                <a:solidFill>
                  <a:schemeClr val="bg1"/>
                </a:solidFill>
              </a:rPr>
              <a:t>cv.drawContours</a:t>
            </a:r>
            <a:r>
              <a:rPr lang="en-US" altLang="zh-CN" sz="2000" dirty="0">
                <a:solidFill>
                  <a:schemeClr val="bg1"/>
                </a:solidFill>
              </a:rPr>
              <a:t>(imgtest,contours,0,(0,0,255),3) </a:t>
            </a:r>
            <a:r>
              <a:rPr lang="en-US" altLang="zh-CN" sz="2000" dirty="0" err="1">
                <a:solidFill>
                  <a:schemeClr val="bg1"/>
                </a:solidFill>
              </a:rPr>
              <a:t>cv.imshow</a:t>
            </a:r>
            <a:r>
              <a:rPr lang="en-US" altLang="zh-CN" sz="2000" dirty="0">
                <a:solidFill>
                  <a:schemeClr val="bg1"/>
                </a:solidFill>
              </a:rPr>
              <a:t>("222",imgtest) </a:t>
            </a:r>
          </a:p>
          <a:p>
            <a:pPr lvl="0"/>
            <a:r>
              <a:rPr lang="en-US" altLang="zh-CN" sz="2000" dirty="0" err="1">
                <a:solidFill>
                  <a:schemeClr val="bg1"/>
                </a:solidFill>
              </a:rPr>
              <a:t>cv.waitKey</a:t>
            </a:r>
            <a:r>
              <a:rPr lang="en-US" altLang="zh-CN" sz="2000" dirty="0">
                <a:solidFill>
                  <a:schemeClr val="bg1"/>
                </a:solidFill>
              </a:rPr>
              <a:t>() </a:t>
            </a:r>
          </a:p>
          <a:p>
            <a:pPr lvl="0"/>
            <a:r>
              <a:rPr lang="en-US" altLang="zh-CN" sz="2000" dirty="0" err="1">
                <a:solidFill>
                  <a:schemeClr val="bg1"/>
                </a:solidFill>
              </a:rPr>
              <a:t>cv.destroyAllWindows</a:t>
            </a:r>
            <a:r>
              <a:rPr lang="en-US" altLang="zh-CN" sz="2000" dirty="0">
                <a:solidFill>
                  <a:schemeClr val="bg1"/>
                </a:solidFill>
              </a:rPr>
              <a:t>()</a:t>
            </a:r>
            <a:endParaRPr lang="zh-CN" altLang="en-US" sz="2000" dirty="0">
              <a:solidFill>
                <a:schemeClr val="bg1"/>
              </a:solidFill>
              <a:effectLst/>
              <a:latin typeface="+mj-ea"/>
              <a:ea typeface="+mj-ea"/>
            </a:endParaRPr>
          </a:p>
        </p:txBody>
      </p:sp>
      <p:sp>
        <p:nvSpPr>
          <p:cNvPr id="9" name="文本框 8">
            <a:extLst>
              <a:ext uri="{FF2B5EF4-FFF2-40B4-BE49-F238E27FC236}">
                <a16:creationId xmlns:a16="http://schemas.microsoft.com/office/drawing/2014/main" xmlns="" id="{9FAD813A-C4AC-47C2-AC7D-B7B9C7188C7E}"/>
              </a:ext>
            </a:extLst>
          </p:cNvPr>
          <p:cNvSpPr txBox="1"/>
          <p:nvPr/>
        </p:nvSpPr>
        <p:spPr>
          <a:xfrm>
            <a:off x="754596" y="1765300"/>
            <a:ext cx="3369384" cy="707886"/>
          </a:xfrm>
          <a:prstGeom prst="rect">
            <a:avLst/>
          </a:prstGeom>
          <a:noFill/>
        </p:spPr>
        <p:txBody>
          <a:bodyPr wrap="none" rtlCol="0">
            <a:spAutoFit/>
          </a:bodyPr>
          <a:lstStyle/>
          <a:p>
            <a:r>
              <a:rPr lang="en-US" altLang="zh-CN" sz="4000" dirty="0"/>
              <a:t> </a:t>
            </a:r>
            <a:r>
              <a:rPr lang="en-US" altLang="zh-CN" sz="4000" dirty="0">
                <a:gradFill>
                  <a:gsLst>
                    <a:gs pos="19000">
                      <a:srgbClr val="0476A3"/>
                    </a:gs>
                    <a:gs pos="100000">
                      <a:srgbClr val="0A9B74"/>
                    </a:gs>
                  </a:gsLst>
                  <a:lin ang="1800000" scaled="0"/>
                </a:gradFill>
              </a:rPr>
              <a:t>Test Program</a:t>
            </a:r>
            <a:endParaRPr lang="zh-CN" altLang="en-US" sz="4000" dirty="0">
              <a:gradFill>
                <a:gsLst>
                  <a:gs pos="19000">
                    <a:srgbClr val="0476A3"/>
                  </a:gs>
                  <a:gs pos="100000">
                    <a:srgbClr val="0A9B74"/>
                  </a:gs>
                </a:gsLst>
                <a:lin ang="1800000" scaled="0"/>
              </a:gradFill>
            </a:endParaRPr>
          </a:p>
        </p:txBody>
      </p:sp>
    </p:spTree>
    <p:extLst>
      <p:ext uri="{BB962C8B-B14F-4D97-AF65-F5344CB8AC3E}">
        <p14:creationId xmlns:p14="http://schemas.microsoft.com/office/powerpoint/2010/main" val="3593383005"/>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1250" advTm="4000">
        <p15:prstTrans prst="airplane"/>
      </p:transition>
    </mc:Choice>
    <mc:Fallback>
      <p:transition spd="slow" advTm="4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randombar(horizontal)">
                                      <p:cBhvr>
                                        <p:cTn id="7" dur="500"/>
                                        <p:tgtEl>
                                          <p:spTgt spid="9"/>
                                        </p:tgtEl>
                                      </p:cBhvr>
                                    </p:animEffect>
                                  </p:childTnLst>
                                </p:cTn>
                              </p:par>
                            </p:childTnLst>
                          </p:cTn>
                        </p:par>
                        <p:par>
                          <p:cTn id="8" fill="hold">
                            <p:stCondLst>
                              <p:cond delay="500"/>
                            </p:stCondLst>
                            <p:childTnLst>
                              <p:par>
                                <p:cTn id="9" presetID="2" presetClass="entr" presetSubtype="1"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xmlns="" id="{4ADE7791-23CB-4E5C-B4E2-6CE9B97CD157}"/>
              </a:ext>
            </a:extLst>
          </p:cNvPr>
          <p:cNvSpPr/>
          <p:nvPr/>
        </p:nvSpPr>
        <p:spPr>
          <a:xfrm>
            <a:off x="472576" y="1003299"/>
            <a:ext cx="11173324" cy="5448301"/>
          </a:xfrm>
          <a:prstGeom prst="rect">
            <a:avLst/>
          </a:prstGeom>
          <a:gradFill>
            <a:gsLst>
              <a:gs pos="19000">
                <a:srgbClr val="0476A3"/>
              </a:gs>
              <a:gs pos="100000">
                <a:srgbClr val="0A9B74"/>
              </a:gs>
            </a:gsLst>
            <a:lin ang="1800000" scaled="0"/>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sp>
        <p:nvSpPr>
          <p:cNvPr id="2" name="标题 1">
            <a:extLst>
              <a:ext uri="{FF2B5EF4-FFF2-40B4-BE49-F238E27FC236}">
                <a16:creationId xmlns:a16="http://schemas.microsoft.com/office/drawing/2014/main" xmlns="" id="{CA32CB1B-131E-428C-BEDC-EE86C56FD1B9}"/>
              </a:ext>
            </a:extLst>
          </p:cNvPr>
          <p:cNvSpPr>
            <a:spLocks noGrp="1"/>
          </p:cNvSpPr>
          <p:nvPr>
            <p:ph type="title"/>
          </p:nvPr>
        </p:nvSpPr>
        <p:spPr>
          <a:xfrm>
            <a:off x="822234" y="411553"/>
            <a:ext cx="2204450" cy="369332"/>
          </a:xfrm>
        </p:spPr>
        <p:txBody>
          <a:bodyPr/>
          <a:lstStyle/>
          <a:p>
            <a:r>
              <a:rPr lang="en-US" altLang="zh-CN" dirty="0"/>
              <a:t>System design</a:t>
            </a:r>
            <a:endParaRPr lang="zh-CN" altLang="en-US" dirty="0"/>
          </a:p>
        </p:txBody>
      </p:sp>
      <p:sp>
        <p:nvSpPr>
          <p:cNvPr id="5" name="文本占位符 4">
            <a:extLst>
              <a:ext uri="{FF2B5EF4-FFF2-40B4-BE49-F238E27FC236}">
                <a16:creationId xmlns:a16="http://schemas.microsoft.com/office/drawing/2014/main" xmlns="" id="{53487DEA-3D6E-45B2-AC96-948068CC50D9}"/>
              </a:ext>
            </a:extLst>
          </p:cNvPr>
          <p:cNvSpPr>
            <a:spLocks noGrp="1"/>
          </p:cNvSpPr>
          <p:nvPr>
            <p:ph type="body" sz="quarter" idx="10"/>
          </p:nvPr>
        </p:nvSpPr>
        <p:spPr/>
        <p:txBody>
          <a:bodyPr/>
          <a:lstStyle/>
          <a:p>
            <a:r>
              <a:rPr lang="en-US" altLang="zh-CN" dirty="0"/>
              <a:t>03</a:t>
            </a:r>
            <a:endParaRPr lang="zh-CN" altLang="en-US" dirty="0"/>
          </a:p>
        </p:txBody>
      </p:sp>
      <p:pic>
        <p:nvPicPr>
          <p:cNvPr id="9" name="图片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0101" y="1295400"/>
            <a:ext cx="4824139" cy="4343400"/>
          </a:xfrm>
          <a:prstGeom prst="rect">
            <a:avLst/>
          </a:prstGeom>
        </p:spPr>
      </p:pic>
      <p:pic>
        <p:nvPicPr>
          <p:cNvPr id="10" name="图片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17033" y="1270000"/>
            <a:ext cx="5256801" cy="4356100"/>
          </a:xfrm>
          <a:prstGeom prst="rect">
            <a:avLst/>
          </a:prstGeom>
        </p:spPr>
      </p:pic>
      <p:sp>
        <p:nvSpPr>
          <p:cNvPr id="11" name="TextBox 10"/>
          <p:cNvSpPr txBox="1"/>
          <p:nvPr/>
        </p:nvSpPr>
        <p:spPr>
          <a:xfrm>
            <a:off x="2540000" y="5930900"/>
            <a:ext cx="876300" cy="369332"/>
          </a:xfrm>
          <a:prstGeom prst="rect">
            <a:avLst/>
          </a:prstGeom>
          <a:noFill/>
        </p:spPr>
        <p:txBody>
          <a:bodyPr wrap="square" rtlCol="0">
            <a:spAutoFit/>
          </a:bodyPr>
          <a:lstStyle/>
          <a:p>
            <a:r>
              <a:rPr lang="en-US" altLang="zh-CN" dirty="0">
                <a:solidFill>
                  <a:schemeClr val="bg1"/>
                </a:solidFill>
              </a:rPr>
              <a:t>Origin</a:t>
            </a:r>
            <a:endParaRPr lang="zh-CN" altLang="en-US" dirty="0">
              <a:solidFill>
                <a:schemeClr val="bg1"/>
              </a:solidFill>
            </a:endParaRPr>
          </a:p>
        </p:txBody>
      </p:sp>
      <p:sp>
        <p:nvSpPr>
          <p:cNvPr id="14" name="TextBox 13"/>
          <p:cNvSpPr txBox="1"/>
          <p:nvPr/>
        </p:nvSpPr>
        <p:spPr>
          <a:xfrm>
            <a:off x="8207283" y="5994400"/>
            <a:ext cx="876300" cy="369332"/>
          </a:xfrm>
          <a:prstGeom prst="rect">
            <a:avLst/>
          </a:prstGeom>
          <a:noFill/>
        </p:spPr>
        <p:txBody>
          <a:bodyPr wrap="square" rtlCol="0">
            <a:spAutoFit/>
          </a:bodyPr>
          <a:lstStyle/>
          <a:p>
            <a:r>
              <a:rPr lang="en-US" altLang="zh-CN" dirty="0">
                <a:solidFill>
                  <a:schemeClr val="bg1"/>
                </a:solidFill>
              </a:rPr>
              <a:t>Edge</a:t>
            </a:r>
            <a:endParaRPr lang="zh-CN" altLang="en-US" dirty="0">
              <a:solidFill>
                <a:schemeClr val="bg1"/>
              </a:solidFill>
            </a:endParaRPr>
          </a:p>
        </p:txBody>
      </p:sp>
    </p:spTree>
    <p:extLst>
      <p:ext uri="{BB962C8B-B14F-4D97-AF65-F5344CB8AC3E}">
        <p14:creationId xmlns:p14="http://schemas.microsoft.com/office/powerpoint/2010/main" val="2482550250"/>
      </p:ext>
    </p:extLst>
  </p:cSld>
  <p:clrMapOvr>
    <a:masterClrMapping/>
  </p:clrMapOvr>
  <mc:AlternateContent xmlns:mc="http://schemas.openxmlformats.org/markup-compatibility/2006" xmlns:p14="http://schemas.microsoft.com/office/powerpoint/2010/main">
    <mc:Choice Requires="p14">
      <p:transition spd="slow" p14:dur="1600" advTm="4000">
        <p:blinds dir="vert"/>
      </p:transition>
    </mc:Choice>
    <mc:Fallback xmlns="">
      <p:transition spd="slow" advTm="400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par>
                                <p:cTn id="8" presetID="16" presetClass="entr" presetSubtype="21"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barn(inVertical)">
                                      <p:cBhvr>
                                        <p:cTn id="10" dur="500"/>
                                        <p:tgtEl>
                                          <p:spTgt spid="10"/>
                                        </p:tgtEl>
                                      </p:cBhvr>
                                    </p:animEffec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42"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1000"/>
                                        <p:tgtEl>
                                          <p:spTgt spid="11"/>
                                        </p:tgtEl>
                                      </p:cBhvr>
                                    </p:animEffect>
                                    <p:anim calcmode="lin" valueType="num">
                                      <p:cBhvr>
                                        <p:cTn id="16" dur="1000" fill="hold"/>
                                        <p:tgtEl>
                                          <p:spTgt spid="11"/>
                                        </p:tgtEl>
                                        <p:attrNameLst>
                                          <p:attrName>ppt_x</p:attrName>
                                        </p:attrNameLst>
                                      </p:cBhvr>
                                      <p:tavLst>
                                        <p:tav tm="0">
                                          <p:val>
                                            <p:strVal val="#ppt_x"/>
                                          </p:val>
                                        </p:tav>
                                        <p:tav tm="100000">
                                          <p:val>
                                            <p:strVal val="#ppt_x"/>
                                          </p:val>
                                        </p:tav>
                                      </p:tavLst>
                                    </p:anim>
                                    <p:anim calcmode="lin" valueType="num">
                                      <p:cBhvr>
                                        <p:cTn id="17" dur="1000" fill="hold"/>
                                        <p:tgtEl>
                                          <p:spTgt spid="11"/>
                                        </p:tgtEl>
                                        <p:attrNameLst>
                                          <p:attrName>ppt_y</p:attrName>
                                        </p:attrNameLst>
                                      </p:cBhvr>
                                      <p:tavLst>
                                        <p:tav tm="0">
                                          <p:val>
                                            <p:strVal val="#ppt_y+.1"/>
                                          </p:val>
                                        </p:tav>
                                        <p:tav tm="100000">
                                          <p:val>
                                            <p:strVal val="#ppt_y"/>
                                          </p:val>
                                        </p:tav>
                                      </p:tavLst>
                                    </p:anim>
                                  </p:childTnLst>
                                </p:cTn>
                              </p:par>
                              <p:par>
                                <p:cTn id="18" presetID="42" presetClass="entr" presetSubtype="0" fill="hold" grpId="0" nodeType="with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fade">
                                      <p:cBhvr>
                                        <p:cTn id="20" dur="1000"/>
                                        <p:tgtEl>
                                          <p:spTgt spid="14"/>
                                        </p:tgtEl>
                                      </p:cBhvr>
                                    </p:animEffect>
                                    <p:anim calcmode="lin" valueType="num">
                                      <p:cBhvr>
                                        <p:cTn id="21" dur="1000" fill="hold"/>
                                        <p:tgtEl>
                                          <p:spTgt spid="14"/>
                                        </p:tgtEl>
                                        <p:attrNameLst>
                                          <p:attrName>ppt_x</p:attrName>
                                        </p:attrNameLst>
                                      </p:cBhvr>
                                      <p:tavLst>
                                        <p:tav tm="0">
                                          <p:val>
                                            <p:strVal val="#ppt_x"/>
                                          </p:val>
                                        </p:tav>
                                        <p:tav tm="100000">
                                          <p:val>
                                            <p:strVal val="#ppt_x"/>
                                          </p:val>
                                        </p:tav>
                                      </p:tavLst>
                                    </p:anim>
                                    <p:anim calcmode="lin" valueType="num">
                                      <p:cBhvr>
                                        <p:cTn id="22"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1" grpId="0"/>
      <p:bldP spid="1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图片包含 水, 户外, 天空, 桥&#10;&#10;描述已自动生成">
            <a:extLst>
              <a:ext uri="{FF2B5EF4-FFF2-40B4-BE49-F238E27FC236}">
                <a16:creationId xmlns:a16="http://schemas.microsoft.com/office/drawing/2014/main" xmlns="" id="{C264521A-A2CF-42FE-B66E-50340B13F87D}"/>
              </a:ext>
            </a:extLst>
          </p:cNvPr>
          <p:cNvPicPr>
            <a:picLocks noChangeAspect="1"/>
          </p:cNvPicPr>
          <p:nvPr/>
        </p:nvPicPr>
        <p:blipFill rotWithShape="1">
          <a:blip r:embed="rId3">
            <a:extLst>
              <a:ext uri="{28A0092B-C50C-407E-A947-70E740481C1C}">
                <a14:useLocalDpi xmlns:a14="http://schemas.microsoft.com/office/drawing/2010/main" val="0"/>
              </a:ext>
            </a:extLst>
          </a:blip>
          <a:srcRect l="43007" t="32051" r="24028" b="34981"/>
          <a:stretch/>
        </p:blipFill>
        <p:spPr>
          <a:xfrm>
            <a:off x="0" y="0"/>
            <a:ext cx="12192000" cy="6858000"/>
          </a:xfrm>
          <a:prstGeom prst="rect">
            <a:avLst/>
          </a:prstGeom>
        </p:spPr>
      </p:pic>
      <p:sp>
        <p:nvSpPr>
          <p:cNvPr id="5" name="矩形 4">
            <a:extLst>
              <a:ext uri="{FF2B5EF4-FFF2-40B4-BE49-F238E27FC236}">
                <a16:creationId xmlns:a16="http://schemas.microsoft.com/office/drawing/2014/main" xmlns="" id="{17C5EBD5-6518-4AA1-89D8-EECF1D6C5679}"/>
              </a:ext>
            </a:extLst>
          </p:cNvPr>
          <p:cNvSpPr/>
          <p:nvPr/>
        </p:nvSpPr>
        <p:spPr>
          <a:xfrm>
            <a:off x="0" y="0"/>
            <a:ext cx="12192000" cy="6858000"/>
          </a:xfrm>
          <a:prstGeom prst="rect">
            <a:avLst/>
          </a:prstGeom>
          <a:solidFill>
            <a:srgbClr val="7894A2">
              <a:alpha val="3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a:extLst>
              <a:ext uri="{FF2B5EF4-FFF2-40B4-BE49-F238E27FC236}">
                <a16:creationId xmlns:a16="http://schemas.microsoft.com/office/drawing/2014/main" xmlns="" id="{B4E3E3CC-77CD-491F-973A-36CDDFF52A64}"/>
              </a:ext>
            </a:extLst>
          </p:cNvPr>
          <p:cNvPicPr>
            <a:picLocks noChangeAspect="1"/>
          </p:cNvPicPr>
          <p:nvPr/>
        </p:nvPicPr>
        <p:blipFill rotWithShape="1">
          <a:blip r:embed="rId4"/>
          <a:srcRect l="3808" t="5185" r="559" b="5185"/>
          <a:stretch/>
        </p:blipFill>
        <p:spPr>
          <a:xfrm>
            <a:off x="0" y="0"/>
            <a:ext cx="9592698" cy="6858000"/>
          </a:xfrm>
          <a:prstGeom prst="rect">
            <a:avLst/>
          </a:prstGeom>
        </p:spPr>
      </p:pic>
      <p:pic>
        <p:nvPicPr>
          <p:cNvPr id="13" name="图片 12">
            <a:extLst>
              <a:ext uri="{FF2B5EF4-FFF2-40B4-BE49-F238E27FC236}">
                <a16:creationId xmlns:a16="http://schemas.microsoft.com/office/drawing/2014/main" xmlns="" id="{9ED18D0A-F30C-45B2-A860-CF7B40BFEB13}"/>
              </a:ext>
            </a:extLst>
          </p:cNvPr>
          <p:cNvPicPr>
            <a:picLocks noChangeAspect="1"/>
          </p:cNvPicPr>
          <p:nvPr/>
        </p:nvPicPr>
        <p:blipFill rotWithShape="1">
          <a:blip r:embed="rId5"/>
          <a:srcRect l="4102" t="5185" r="-496" b="5185"/>
          <a:stretch/>
        </p:blipFill>
        <p:spPr>
          <a:xfrm>
            <a:off x="0" y="0"/>
            <a:ext cx="8466228" cy="6858000"/>
          </a:xfrm>
          <a:prstGeom prst="rect">
            <a:avLst/>
          </a:prstGeom>
        </p:spPr>
      </p:pic>
      <p:sp>
        <p:nvSpPr>
          <p:cNvPr id="15" name="矩形 14">
            <a:extLst>
              <a:ext uri="{FF2B5EF4-FFF2-40B4-BE49-F238E27FC236}">
                <a16:creationId xmlns:a16="http://schemas.microsoft.com/office/drawing/2014/main" xmlns="" id="{9A310C32-534F-42C9-B76D-3B1F3DA5B6EF}"/>
              </a:ext>
            </a:extLst>
          </p:cNvPr>
          <p:cNvSpPr/>
          <p:nvPr/>
        </p:nvSpPr>
        <p:spPr>
          <a:xfrm>
            <a:off x="0" y="0"/>
            <a:ext cx="704850" cy="6858000"/>
          </a:xfrm>
          <a:prstGeom prst="rect">
            <a:avLst/>
          </a:prstGeom>
          <a:gradFill>
            <a:gsLst>
              <a:gs pos="0">
                <a:srgbClr val="0476A3"/>
              </a:gs>
              <a:gs pos="100000">
                <a:srgbClr val="0A9B74"/>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文本框 23">
            <a:extLst>
              <a:ext uri="{FF2B5EF4-FFF2-40B4-BE49-F238E27FC236}">
                <a16:creationId xmlns:a16="http://schemas.microsoft.com/office/drawing/2014/main" xmlns="" id="{503200AB-8660-4D58-9821-3C5CC7FC8F6B}"/>
              </a:ext>
            </a:extLst>
          </p:cNvPr>
          <p:cNvSpPr txBox="1"/>
          <p:nvPr/>
        </p:nvSpPr>
        <p:spPr>
          <a:xfrm>
            <a:off x="1304850" y="3348761"/>
            <a:ext cx="4306179" cy="400110"/>
          </a:xfrm>
          <a:prstGeom prst="rect">
            <a:avLst/>
          </a:prstGeom>
          <a:noFill/>
        </p:spPr>
        <p:txBody>
          <a:bodyPr wrap="none" rtlCol="0">
            <a:spAutoFit/>
          </a:bodyPr>
          <a:lstStyle>
            <a:defPPr>
              <a:defRPr lang="zh-CN"/>
            </a:defPPr>
            <a:lvl1pPr>
              <a:defRPr sz="6000">
                <a:solidFill>
                  <a:srgbClr val="414C54"/>
                </a:solidFill>
                <a:ea typeface="字魂54号-贤黑" panose="00000500000000000000" pitchFamily="2" charset="-122"/>
              </a:defRPr>
            </a:lvl1pPr>
          </a:lstStyle>
          <a:p>
            <a:r>
              <a:rPr lang="en-US" altLang="zh-CN" sz="2000" kern="900" spc="200" dirty="0">
                <a:latin typeface="思源黑体 CN Light" panose="020B0300000000000000" pitchFamily="34" charset="-122"/>
                <a:ea typeface="思源黑体 CN Light" panose="020B0300000000000000" pitchFamily="34" charset="-122"/>
              </a:rPr>
              <a:t>THANK YOU FOR LISTENING</a:t>
            </a:r>
            <a:endParaRPr lang="zh-CN" altLang="en-US" sz="2000" kern="900" spc="200" dirty="0">
              <a:latin typeface="思源黑体 CN Light" panose="020B0300000000000000" pitchFamily="34" charset="-122"/>
              <a:ea typeface="思源黑体 CN Light" panose="020B0300000000000000" pitchFamily="34" charset="-122"/>
            </a:endParaRPr>
          </a:p>
        </p:txBody>
      </p:sp>
    </p:spTree>
    <p:extLst>
      <p:ext uri="{BB962C8B-B14F-4D97-AF65-F5344CB8AC3E}">
        <p14:creationId xmlns:p14="http://schemas.microsoft.com/office/powerpoint/2010/main" val="520128302"/>
      </p:ext>
    </p:extLst>
  </p:cSld>
  <p:clrMapOvr>
    <a:masterClrMapping/>
  </p:clrMapOvr>
  <mc:AlternateContent xmlns:mc="http://schemas.openxmlformats.org/markup-compatibility/2006" xmlns:p14="http://schemas.microsoft.com/office/powerpoint/2010/main">
    <mc:Choice Requires="p14">
      <p:transition spd="slow" p14:dur="1600" advTm="4000">
        <p:blinds dir="vert"/>
      </p:transition>
    </mc:Choice>
    <mc:Fallback xmlns="">
      <p:transition spd="slow" advTm="400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1750" fill="hold"/>
                                        <p:tgtEl>
                                          <p:spTgt spid="12"/>
                                        </p:tgtEl>
                                        <p:attrNameLst>
                                          <p:attrName>ppt_x</p:attrName>
                                        </p:attrNameLst>
                                      </p:cBhvr>
                                      <p:tavLst>
                                        <p:tav tm="0">
                                          <p:val>
                                            <p:strVal val="0-#ppt_w/2"/>
                                          </p:val>
                                        </p:tav>
                                        <p:tav tm="100000">
                                          <p:val>
                                            <p:strVal val="#ppt_x"/>
                                          </p:val>
                                        </p:tav>
                                      </p:tavLst>
                                    </p:anim>
                                    <p:anim calcmode="lin" valueType="num">
                                      <p:cBhvr additive="base">
                                        <p:cTn id="8" dur="175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8" decel="10000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1750" fill="hold"/>
                                        <p:tgtEl>
                                          <p:spTgt spid="13"/>
                                        </p:tgtEl>
                                        <p:attrNameLst>
                                          <p:attrName>ppt_x</p:attrName>
                                        </p:attrNameLst>
                                      </p:cBhvr>
                                      <p:tavLst>
                                        <p:tav tm="0">
                                          <p:val>
                                            <p:strVal val="0-#ppt_w/2"/>
                                          </p:val>
                                        </p:tav>
                                        <p:tav tm="100000">
                                          <p:val>
                                            <p:strVal val="#ppt_x"/>
                                          </p:val>
                                        </p:tav>
                                      </p:tavLst>
                                    </p:anim>
                                    <p:anim calcmode="lin" valueType="num">
                                      <p:cBhvr additive="base">
                                        <p:cTn id="12" dur="1750" fill="hold"/>
                                        <p:tgtEl>
                                          <p:spTgt spid="13"/>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anim calcmode="lin" valueType="num">
                                      <p:cBhvr additive="base">
                                        <p:cTn id="15" dur="1750" fill="hold"/>
                                        <p:tgtEl>
                                          <p:spTgt spid="15"/>
                                        </p:tgtEl>
                                        <p:attrNameLst>
                                          <p:attrName>ppt_x</p:attrName>
                                        </p:attrNameLst>
                                      </p:cBhvr>
                                      <p:tavLst>
                                        <p:tav tm="0">
                                          <p:val>
                                            <p:strVal val="0-#ppt_w/2"/>
                                          </p:val>
                                        </p:tav>
                                        <p:tav tm="100000">
                                          <p:val>
                                            <p:strVal val="#ppt_x"/>
                                          </p:val>
                                        </p:tav>
                                      </p:tavLst>
                                    </p:anim>
                                    <p:anim calcmode="lin" valueType="num">
                                      <p:cBhvr additive="base">
                                        <p:cTn id="16" dur="1750" fill="hold"/>
                                        <p:tgtEl>
                                          <p:spTgt spid="15"/>
                                        </p:tgtEl>
                                        <p:attrNameLst>
                                          <p:attrName>ppt_y</p:attrName>
                                        </p:attrNameLst>
                                      </p:cBhvr>
                                      <p:tavLst>
                                        <p:tav tm="0">
                                          <p:val>
                                            <p:strVal val="#ppt_y"/>
                                          </p:val>
                                        </p:tav>
                                        <p:tav tm="100000">
                                          <p:val>
                                            <p:strVal val="#ppt_y"/>
                                          </p:val>
                                        </p:tav>
                                      </p:tavLst>
                                    </p:anim>
                                  </p:childTnLst>
                                </p:cTn>
                              </p:par>
                              <p:par>
                                <p:cTn id="17" presetID="10" presetClass="entr" presetSubtype="0" fill="hold" grpId="0" nodeType="withEffect">
                                  <p:stCondLst>
                                    <p:cond delay="1500"/>
                                  </p:stCondLst>
                                  <p:childTnLst>
                                    <p:set>
                                      <p:cBhvr>
                                        <p:cTn id="18" dur="1" fill="hold">
                                          <p:stCondLst>
                                            <p:cond delay="0"/>
                                          </p:stCondLst>
                                        </p:cTn>
                                        <p:tgtEl>
                                          <p:spTgt spid="24"/>
                                        </p:tgtEl>
                                        <p:attrNameLst>
                                          <p:attrName>style.visibility</p:attrName>
                                        </p:attrNameLst>
                                      </p:cBhvr>
                                      <p:to>
                                        <p:strVal val="visible"/>
                                      </p:to>
                                    </p:set>
                                    <p:animEffect transition="in" filter="fade">
                                      <p:cBhvr>
                                        <p:cTn id="19"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2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a:extLst>
              <a:ext uri="{FF2B5EF4-FFF2-40B4-BE49-F238E27FC236}">
                <a16:creationId xmlns:a16="http://schemas.microsoft.com/office/drawing/2014/main" xmlns="" id="{AE10B6DC-7AFC-42B2-856B-D60DAC292FFF}"/>
              </a:ext>
            </a:extLst>
          </p:cNvPr>
          <p:cNvGrpSpPr/>
          <p:nvPr/>
        </p:nvGrpSpPr>
        <p:grpSpPr>
          <a:xfrm>
            <a:off x="1001486" y="631370"/>
            <a:ext cx="11190514" cy="2024743"/>
            <a:chOff x="2191657" y="820057"/>
            <a:chExt cx="8788401" cy="1549400"/>
          </a:xfrm>
        </p:grpSpPr>
        <p:pic>
          <p:nvPicPr>
            <p:cNvPr id="16" name="图片 15">
              <a:extLst>
                <a:ext uri="{FF2B5EF4-FFF2-40B4-BE49-F238E27FC236}">
                  <a16:creationId xmlns:a16="http://schemas.microsoft.com/office/drawing/2014/main" xmlns="" id="{3DFD9A80-5D47-4D42-A96A-7A0CB261893F}"/>
                </a:ext>
              </a:extLst>
            </p:cNvPr>
            <p:cNvPicPr>
              <a:picLocks noChangeAspect="1"/>
            </p:cNvPicPr>
            <p:nvPr/>
          </p:nvPicPr>
          <p:blipFill rotWithShape="1">
            <a:blip r:embed="rId3"/>
            <a:srcRect b="45230"/>
            <a:stretch/>
          </p:blipFill>
          <p:spPr>
            <a:xfrm>
              <a:off x="5611268" y="820057"/>
              <a:ext cx="5368790" cy="1549400"/>
            </a:xfrm>
            <a:prstGeom prst="rect">
              <a:avLst/>
            </a:prstGeom>
          </p:spPr>
        </p:pic>
        <p:sp>
          <p:nvSpPr>
            <p:cNvPr id="17" name="矩形 16">
              <a:extLst>
                <a:ext uri="{FF2B5EF4-FFF2-40B4-BE49-F238E27FC236}">
                  <a16:creationId xmlns:a16="http://schemas.microsoft.com/office/drawing/2014/main" xmlns="" id="{5F34D93A-7729-46E0-BE0D-CD7680596F5B}"/>
                </a:ext>
              </a:extLst>
            </p:cNvPr>
            <p:cNvSpPr/>
            <p:nvPr/>
          </p:nvSpPr>
          <p:spPr>
            <a:xfrm>
              <a:off x="2191657" y="820057"/>
              <a:ext cx="3419611" cy="1549400"/>
            </a:xfrm>
            <a:prstGeom prst="rect">
              <a:avLst/>
            </a:prstGeom>
            <a:gradFill>
              <a:gsLst>
                <a:gs pos="0">
                  <a:srgbClr val="0476A3"/>
                </a:gs>
                <a:gs pos="100000">
                  <a:srgbClr val="0A9B74"/>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文本框 9">
            <a:extLst>
              <a:ext uri="{FF2B5EF4-FFF2-40B4-BE49-F238E27FC236}">
                <a16:creationId xmlns:a16="http://schemas.microsoft.com/office/drawing/2014/main" xmlns="" id="{734B8EBD-0684-40E0-BFC6-438330402637}"/>
              </a:ext>
            </a:extLst>
          </p:cNvPr>
          <p:cNvSpPr txBox="1"/>
          <p:nvPr/>
        </p:nvSpPr>
        <p:spPr>
          <a:xfrm>
            <a:off x="1422334" y="918452"/>
            <a:ext cx="184731" cy="1015663"/>
          </a:xfrm>
          <a:prstGeom prst="rect">
            <a:avLst/>
          </a:prstGeom>
          <a:noFill/>
        </p:spPr>
        <p:txBody>
          <a:bodyPr wrap="none" rtlCol="0">
            <a:spAutoFit/>
          </a:bodyPr>
          <a:lstStyle/>
          <a:p>
            <a:endParaRPr lang="zh-CN" altLang="en-US" sz="6000" dirty="0">
              <a:solidFill>
                <a:schemeClr val="bg1"/>
              </a:solidFill>
              <a:ea typeface="字魂54号-贤黑" panose="00000500000000000000" pitchFamily="2" charset="-122"/>
            </a:endParaRPr>
          </a:p>
        </p:txBody>
      </p:sp>
      <p:sp>
        <p:nvSpPr>
          <p:cNvPr id="19" name="文本框 18">
            <a:extLst>
              <a:ext uri="{FF2B5EF4-FFF2-40B4-BE49-F238E27FC236}">
                <a16:creationId xmlns:a16="http://schemas.microsoft.com/office/drawing/2014/main" xmlns="" id="{C983E1FF-C097-48BC-B10B-41AFCA504B79}"/>
              </a:ext>
            </a:extLst>
          </p:cNvPr>
          <p:cNvSpPr txBox="1"/>
          <p:nvPr/>
        </p:nvSpPr>
        <p:spPr>
          <a:xfrm>
            <a:off x="1447582" y="1744245"/>
            <a:ext cx="2243371" cy="584775"/>
          </a:xfrm>
          <a:prstGeom prst="rect">
            <a:avLst/>
          </a:prstGeom>
          <a:noFill/>
        </p:spPr>
        <p:txBody>
          <a:bodyPr wrap="none" rtlCol="0">
            <a:spAutoFit/>
          </a:bodyPr>
          <a:lstStyle/>
          <a:p>
            <a:r>
              <a:rPr lang="en-US" altLang="zh-CN" sz="3200" dirty="0">
                <a:solidFill>
                  <a:schemeClr val="bg1"/>
                </a:solidFill>
              </a:rPr>
              <a:t>CONTENTS</a:t>
            </a:r>
            <a:endParaRPr lang="zh-CN" altLang="en-US" sz="3200" dirty="0">
              <a:solidFill>
                <a:schemeClr val="bg1"/>
              </a:solidFill>
            </a:endParaRPr>
          </a:p>
        </p:txBody>
      </p:sp>
      <p:grpSp>
        <p:nvGrpSpPr>
          <p:cNvPr id="26" name="组合 25">
            <a:extLst>
              <a:ext uri="{FF2B5EF4-FFF2-40B4-BE49-F238E27FC236}">
                <a16:creationId xmlns:a16="http://schemas.microsoft.com/office/drawing/2014/main" xmlns="" id="{07581E8F-1D3C-4B7F-949F-9D1B68122533}"/>
              </a:ext>
            </a:extLst>
          </p:cNvPr>
          <p:cNvGrpSpPr/>
          <p:nvPr/>
        </p:nvGrpSpPr>
        <p:grpSpPr>
          <a:xfrm>
            <a:off x="2610088" y="3573365"/>
            <a:ext cx="1120820" cy="1015663"/>
            <a:chOff x="1908052" y="3601761"/>
            <a:chExt cx="1120820" cy="1015663"/>
          </a:xfrm>
        </p:grpSpPr>
        <p:sp>
          <p:nvSpPr>
            <p:cNvPr id="21" name="文本框 20">
              <a:extLst>
                <a:ext uri="{FF2B5EF4-FFF2-40B4-BE49-F238E27FC236}">
                  <a16:creationId xmlns:a16="http://schemas.microsoft.com/office/drawing/2014/main" xmlns="" id="{1B805F5A-F860-4E82-8F5B-C49B47ABFBCB}"/>
                </a:ext>
              </a:extLst>
            </p:cNvPr>
            <p:cNvSpPr txBox="1"/>
            <p:nvPr/>
          </p:nvSpPr>
          <p:spPr>
            <a:xfrm>
              <a:off x="1908052" y="3601761"/>
              <a:ext cx="1120820" cy="1015663"/>
            </a:xfrm>
            <a:prstGeom prst="rect">
              <a:avLst/>
            </a:prstGeom>
            <a:noFill/>
          </p:spPr>
          <p:txBody>
            <a:bodyPr wrap="none" rtlCol="0">
              <a:spAutoFit/>
            </a:bodyPr>
            <a:lstStyle/>
            <a:p>
              <a:pPr lvl="0"/>
              <a:r>
                <a:rPr lang="en-US" altLang="zh-CN" sz="6000" spc="-150" dirty="0">
                  <a:latin typeface="思源宋体 CN Heavy"/>
                  <a:ea typeface="思源宋体 CN Heavy"/>
                </a:rPr>
                <a:t>01</a:t>
              </a:r>
              <a:endParaRPr lang="zh-CN" altLang="en-US" sz="6000" spc="-150" dirty="0">
                <a:effectLst/>
                <a:latin typeface="+mj-ea"/>
                <a:ea typeface="+mj-ea"/>
              </a:endParaRPr>
            </a:p>
          </p:txBody>
        </p:sp>
        <p:cxnSp>
          <p:nvCxnSpPr>
            <p:cNvPr id="25" name="直接连接符 24">
              <a:extLst>
                <a:ext uri="{FF2B5EF4-FFF2-40B4-BE49-F238E27FC236}">
                  <a16:creationId xmlns:a16="http://schemas.microsoft.com/office/drawing/2014/main" xmlns="" id="{AF522039-0289-4BFB-97BC-61A3D2B637CA}"/>
                </a:ext>
              </a:extLst>
            </p:cNvPr>
            <p:cNvCxnSpPr/>
            <p:nvPr/>
          </p:nvCxnSpPr>
          <p:spPr>
            <a:xfrm flipV="1">
              <a:off x="2983354" y="3727806"/>
              <a:ext cx="0" cy="70701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7" name="组合 26">
            <a:extLst>
              <a:ext uri="{FF2B5EF4-FFF2-40B4-BE49-F238E27FC236}">
                <a16:creationId xmlns:a16="http://schemas.microsoft.com/office/drawing/2014/main" xmlns="" id="{B4DFC18B-61B9-4BBB-916E-CF359D22CF1F}"/>
              </a:ext>
            </a:extLst>
          </p:cNvPr>
          <p:cNvGrpSpPr/>
          <p:nvPr/>
        </p:nvGrpSpPr>
        <p:grpSpPr>
          <a:xfrm>
            <a:off x="7124063" y="3573365"/>
            <a:ext cx="1082348" cy="1015663"/>
            <a:chOff x="1908052" y="3601761"/>
            <a:chExt cx="1082348" cy="1015663"/>
          </a:xfrm>
        </p:grpSpPr>
        <p:sp>
          <p:nvSpPr>
            <p:cNvPr id="28" name="文本框 27">
              <a:extLst>
                <a:ext uri="{FF2B5EF4-FFF2-40B4-BE49-F238E27FC236}">
                  <a16:creationId xmlns:a16="http://schemas.microsoft.com/office/drawing/2014/main" xmlns="" id="{DE9FD64B-3171-4E6D-93EF-B2F0ABACA126}"/>
                </a:ext>
              </a:extLst>
            </p:cNvPr>
            <p:cNvSpPr txBox="1"/>
            <p:nvPr/>
          </p:nvSpPr>
          <p:spPr>
            <a:xfrm>
              <a:off x="1908052" y="3601761"/>
              <a:ext cx="1082348" cy="1015663"/>
            </a:xfrm>
            <a:prstGeom prst="rect">
              <a:avLst/>
            </a:prstGeom>
            <a:noFill/>
          </p:spPr>
          <p:txBody>
            <a:bodyPr wrap="none" rtlCol="0">
              <a:spAutoFit/>
            </a:bodyPr>
            <a:lstStyle/>
            <a:p>
              <a:pPr lvl="0"/>
              <a:r>
                <a:rPr lang="en-US" altLang="zh-CN" sz="6000" spc="-150" dirty="0">
                  <a:latin typeface="思源宋体 CN Heavy"/>
                  <a:ea typeface="思源宋体 CN Heavy"/>
                </a:rPr>
                <a:t>02</a:t>
              </a:r>
              <a:endParaRPr lang="zh-CN" altLang="en-US" sz="6000" spc="-150" dirty="0">
                <a:effectLst/>
                <a:latin typeface="+mj-ea"/>
                <a:ea typeface="+mj-ea"/>
              </a:endParaRPr>
            </a:p>
          </p:txBody>
        </p:sp>
        <p:cxnSp>
          <p:nvCxnSpPr>
            <p:cNvPr id="30" name="直接连接符 29">
              <a:extLst>
                <a:ext uri="{FF2B5EF4-FFF2-40B4-BE49-F238E27FC236}">
                  <a16:creationId xmlns:a16="http://schemas.microsoft.com/office/drawing/2014/main" xmlns="" id="{5BD367C5-26F9-4CC6-9A7A-239B37DF260D}"/>
                </a:ext>
              </a:extLst>
            </p:cNvPr>
            <p:cNvCxnSpPr/>
            <p:nvPr/>
          </p:nvCxnSpPr>
          <p:spPr>
            <a:xfrm flipV="1">
              <a:off x="2983354" y="3727806"/>
              <a:ext cx="0" cy="70701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33" name="组合 32">
            <a:extLst>
              <a:ext uri="{FF2B5EF4-FFF2-40B4-BE49-F238E27FC236}">
                <a16:creationId xmlns:a16="http://schemas.microsoft.com/office/drawing/2014/main" xmlns="" id="{BB855905-700C-421B-8C23-8EE417558EC7}"/>
              </a:ext>
            </a:extLst>
          </p:cNvPr>
          <p:cNvGrpSpPr/>
          <p:nvPr/>
        </p:nvGrpSpPr>
        <p:grpSpPr>
          <a:xfrm>
            <a:off x="2610088" y="4871665"/>
            <a:ext cx="1082348" cy="1015663"/>
            <a:chOff x="1908052" y="3601761"/>
            <a:chExt cx="1082348" cy="1015663"/>
          </a:xfrm>
        </p:grpSpPr>
        <p:sp>
          <p:nvSpPr>
            <p:cNvPr id="34" name="文本框 33">
              <a:extLst>
                <a:ext uri="{FF2B5EF4-FFF2-40B4-BE49-F238E27FC236}">
                  <a16:creationId xmlns:a16="http://schemas.microsoft.com/office/drawing/2014/main" xmlns="" id="{CF30B82B-F6E8-470B-AE99-FDCB4D1F529B}"/>
                </a:ext>
              </a:extLst>
            </p:cNvPr>
            <p:cNvSpPr txBox="1"/>
            <p:nvPr/>
          </p:nvSpPr>
          <p:spPr>
            <a:xfrm>
              <a:off x="1908052" y="3601761"/>
              <a:ext cx="1082348" cy="1015663"/>
            </a:xfrm>
            <a:prstGeom prst="rect">
              <a:avLst/>
            </a:prstGeom>
            <a:noFill/>
          </p:spPr>
          <p:txBody>
            <a:bodyPr wrap="none" rtlCol="0">
              <a:spAutoFit/>
            </a:bodyPr>
            <a:lstStyle/>
            <a:p>
              <a:pPr lvl="0"/>
              <a:r>
                <a:rPr lang="en-US" altLang="zh-CN" sz="6000" spc="-150" dirty="0">
                  <a:latin typeface="思源宋体 CN Heavy"/>
                  <a:ea typeface="思源宋体 CN Heavy"/>
                </a:rPr>
                <a:t>03</a:t>
              </a:r>
              <a:endParaRPr lang="zh-CN" altLang="en-US" sz="6000" spc="-150" dirty="0">
                <a:effectLst/>
                <a:latin typeface="+mj-ea"/>
                <a:ea typeface="+mj-ea"/>
              </a:endParaRPr>
            </a:p>
          </p:txBody>
        </p:sp>
        <p:cxnSp>
          <p:nvCxnSpPr>
            <p:cNvPr id="36" name="直接连接符 35">
              <a:extLst>
                <a:ext uri="{FF2B5EF4-FFF2-40B4-BE49-F238E27FC236}">
                  <a16:creationId xmlns:a16="http://schemas.microsoft.com/office/drawing/2014/main" xmlns="" id="{21CCAB66-30A6-458A-BA34-1E20C9F26097}"/>
                </a:ext>
              </a:extLst>
            </p:cNvPr>
            <p:cNvCxnSpPr/>
            <p:nvPr/>
          </p:nvCxnSpPr>
          <p:spPr>
            <a:xfrm flipV="1">
              <a:off x="2983354" y="3727806"/>
              <a:ext cx="0" cy="707010"/>
            </a:xfrm>
            <a:prstGeom prst="line">
              <a:avLst/>
            </a:prstGeom>
          </p:spPr>
          <p:style>
            <a:lnRef idx="1">
              <a:schemeClr val="accent1"/>
            </a:lnRef>
            <a:fillRef idx="0">
              <a:schemeClr val="accent1"/>
            </a:fillRef>
            <a:effectRef idx="0">
              <a:schemeClr val="accent1"/>
            </a:effectRef>
            <a:fontRef idx="minor">
              <a:schemeClr val="tx1"/>
            </a:fontRef>
          </p:style>
        </p:cxnSp>
      </p:grpSp>
      <p:sp>
        <p:nvSpPr>
          <p:cNvPr id="3" name="矩形 2"/>
          <p:cNvSpPr/>
          <p:nvPr/>
        </p:nvSpPr>
        <p:spPr>
          <a:xfrm>
            <a:off x="3843171" y="3871478"/>
            <a:ext cx="2848857" cy="461665"/>
          </a:xfrm>
          <a:prstGeom prst="rect">
            <a:avLst/>
          </a:prstGeom>
        </p:spPr>
        <p:txBody>
          <a:bodyPr wrap="none">
            <a:spAutoFit/>
          </a:bodyPr>
          <a:lstStyle/>
          <a:p>
            <a:r>
              <a:rPr lang="en-US" altLang="zh-CN" sz="2400" b="1" dirty="0"/>
              <a:t>Product Definition</a:t>
            </a:r>
          </a:p>
        </p:txBody>
      </p:sp>
      <p:sp>
        <p:nvSpPr>
          <p:cNvPr id="4" name="矩形 3"/>
          <p:cNvSpPr/>
          <p:nvPr/>
        </p:nvSpPr>
        <p:spPr>
          <a:xfrm>
            <a:off x="8313293" y="3868248"/>
            <a:ext cx="2425664" cy="461665"/>
          </a:xfrm>
          <a:prstGeom prst="rect">
            <a:avLst/>
          </a:prstGeom>
        </p:spPr>
        <p:txBody>
          <a:bodyPr wrap="none">
            <a:spAutoFit/>
          </a:bodyPr>
          <a:lstStyle/>
          <a:p>
            <a:r>
              <a:rPr lang="en-US" altLang="zh-CN" sz="2400" b="1" dirty="0"/>
              <a:t>Product survey</a:t>
            </a:r>
          </a:p>
        </p:txBody>
      </p:sp>
      <p:sp>
        <p:nvSpPr>
          <p:cNvPr id="5" name="矩形 4"/>
          <p:cNvSpPr/>
          <p:nvPr/>
        </p:nvSpPr>
        <p:spPr>
          <a:xfrm>
            <a:off x="3843171" y="5194829"/>
            <a:ext cx="2356735" cy="461665"/>
          </a:xfrm>
          <a:prstGeom prst="rect">
            <a:avLst/>
          </a:prstGeom>
        </p:spPr>
        <p:txBody>
          <a:bodyPr wrap="none">
            <a:spAutoFit/>
          </a:bodyPr>
          <a:lstStyle/>
          <a:p>
            <a:r>
              <a:rPr lang="en-US" altLang="zh-CN" sz="2400" b="1" dirty="0"/>
              <a:t>System design</a:t>
            </a:r>
          </a:p>
        </p:txBody>
      </p:sp>
    </p:spTree>
    <p:extLst>
      <p:ext uri="{BB962C8B-B14F-4D97-AF65-F5344CB8AC3E}">
        <p14:creationId xmlns:p14="http://schemas.microsoft.com/office/powerpoint/2010/main" val="2669696787"/>
      </p:ext>
    </p:extLst>
  </p:cSld>
  <p:clrMapOvr>
    <a:masterClrMapping/>
  </p:clrMapOvr>
  <mc:AlternateContent xmlns:mc="http://schemas.openxmlformats.org/markup-compatibility/2006" xmlns:p14="http://schemas.microsoft.com/office/powerpoint/2010/main">
    <mc:Choice Requires="p14">
      <p:transition spd="slow" p14:dur="1600" advTm="4000">
        <p:blinds dir="vert"/>
      </p:transition>
    </mc:Choice>
    <mc:Fallback xmlns="">
      <p:transition spd="slow" advTm="400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randombar(horizontal)">
                                      <p:cBhvr>
                                        <p:cTn id="7" dur="500"/>
                                        <p:tgtEl>
                                          <p:spTgt spid="18"/>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fade">
                                      <p:cBhvr>
                                        <p:cTn id="11" dur="500"/>
                                        <p:tgtEl>
                                          <p:spTgt spid="26"/>
                                        </p:tgtEl>
                                      </p:cBhvr>
                                    </p:animEffect>
                                  </p:childTnLst>
                                </p:cTn>
                              </p:par>
                              <p:par>
                                <p:cTn id="12" presetID="14" presetClass="entr" presetSubtype="10" fill="hold" grpId="0" nodeType="with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randombar(horizontal)">
                                      <p:cBhvr>
                                        <p:cTn id="14" dur="500"/>
                                        <p:tgtEl>
                                          <p:spTgt spid="3"/>
                                        </p:tgtEl>
                                      </p:cBhvr>
                                    </p:animEffec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27"/>
                                        </p:tgtEl>
                                        <p:attrNameLst>
                                          <p:attrName>style.visibility</p:attrName>
                                        </p:attrNameLst>
                                      </p:cBhvr>
                                      <p:to>
                                        <p:strVal val="visible"/>
                                      </p:to>
                                    </p:set>
                                    <p:animEffect transition="in" filter="fade">
                                      <p:cBhvr>
                                        <p:cTn id="18" dur="500"/>
                                        <p:tgtEl>
                                          <p:spTgt spid="27"/>
                                        </p:tgtEl>
                                      </p:cBhvr>
                                    </p:animEffect>
                                  </p:childTnLst>
                                </p:cTn>
                              </p:par>
                              <p:par>
                                <p:cTn id="19" presetID="14" presetClass="entr" presetSubtype="10" fill="hold" grpId="0" nodeType="with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randombar(horizontal)">
                                      <p:cBhvr>
                                        <p:cTn id="21" dur="500"/>
                                        <p:tgtEl>
                                          <p:spTgt spid="4"/>
                                        </p:tgtEl>
                                      </p:cBhvr>
                                    </p:animEffect>
                                  </p:childTnLst>
                                </p:cTn>
                              </p:par>
                            </p:childTnLst>
                          </p:cTn>
                        </p:par>
                        <p:par>
                          <p:cTn id="22" fill="hold">
                            <p:stCondLst>
                              <p:cond delay="1500"/>
                            </p:stCondLst>
                            <p:childTnLst>
                              <p:par>
                                <p:cTn id="23" presetID="10" presetClass="entr" presetSubtype="0" fill="hold" nodeType="afterEffect">
                                  <p:stCondLst>
                                    <p:cond delay="0"/>
                                  </p:stCondLst>
                                  <p:childTnLst>
                                    <p:set>
                                      <p:cBhvr>
                                        <p:cTn id="24" dur="1" fill="hold">
                                          <p:stCondLst>
                                            <p:cond delay="0"/>
                                          </p:stCondLst>
                                        </p:cTn>
                                        <p:tgtEl>
                                          <p:spTgt spid="33"/>
                                        </p:tgtEl>
                                        <p:attrNameLst>
                                          <p:attrName>style.visibility</p:attrName>
                                        </p:attrNameLst>
                                      </p:cBhvr>
                                      <p:to>
                                        <p:strVal val="visible"/>
                                      </p:to>
                                    </p:set>
                                    <p:animEffect transition="in" filter="fade">
                                      <p:cBhvr>
                                        <p:cTn id="25" dur="500"/>
                                        <p:tgtEl>
                                          <p:spTgt spid="33"/>
                                        </p:tgtEl>
                                      </p:cBhvr>
                                    </p:animEffect>
                                  </p:childTnLst>
                                </p:cTn>
                              </p:par>
                              <p:par>
                                <p:cTn id="26" presetID="14" presetClass="entr" presetSubtype="10" fill="hold" grpId="0" nodeType="with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randombar(horizontal)">
                                      <p:cBhvr>
                                        <p:cTn id="2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任意多边形: 形状 9">
            <a:extLst>
              <a:ext uri="{FF2B5EF4-FFF2-40B4-BE49-F238E27FC236}">
                <a16:creationId xmlns:a16="http://schemas.microsoft.com/office/drawing/2014/main" xmlns="" id="{7C33B05E-A785-4D13-96CC-DA49560A357B}"/>
              </a:ext>
            </a:extLst>
          </p:cNvPr>
          <p:cNvSpPr/>
          <p:nvPr/>
        </p:nvSpPr>
        <p:spPr>
          <a:xfrm>
            <a:off x="0" y="0"/>
            <a:ext cx="4191000" cy="6858000"/>
          </a:xfrm>
          <a:custGeom>
            <a:avLst/>
            <a:gdLst>
              <a:gd name="connsiteX0" fmla="*/ 0 w 4191000"/>
              <a:gd name="connsiteY0" fmla="*/ 0 h 6858000"/>
              <a:gd name="connsiteX1" fmla="*/ 3073708 w 4191000"/>
              <a:gd name="connsiteY1" fmla="*/ 0 h 6858000"/>
              <a:gd name="connsiteX2" fmla="*/ 3105643 w 4191000"/>
              <a:gd name="connsiteY2" fmla="*/ 44041 h 6858000"/>
              <a:gd name="connsiteX3" fmla="*/ 4191000 w 4191000"/>
              <a:gd name="connsiteY3" fmla="*/ 3395675 h 6858000"/>
              <a:gd name="connsiteX4" fmla="*/ 3105643 w 4191000"/>
              <a:gd name="connsiteY4" fmla="*/ 6747309 h 6858000"/>
              <a:gd name="connsiteX5" fmla="*/ 3025376 w 4191000"/>
              <a:gd name="connsiteY5" fmla="*/ 6858000 h 6858000"/>
              <a:gd name="connsiteX6" fmla="*/ 0 w 419100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1000" h="6858000">
                <a:moveTo>
                  <a:pt x="0" y="0"/>
                </a:moveTo>
                <a:lnTo>
                  <a:pt x="3073708" y="0"/>
                </a:lnTo>
                <a:lnTo>
                  <a:pt x="3105643" y="44041"/>
                </a:lnTo>
                <a:cubicBezTo>
                  <a:pt x="3804531" y="1074199"/>
                  <a:pt x="4191000" y="2206799"/>
                  <a:pt x="4191000" y="3395675"/>
                </a:cubicBezTo>
                <a:cubicBezTo>
                  <a:pt x="4191000" y="4584551"/>
                  <a:pt x="3804531" y="5717151"/>
                  <a:pt x="3105643" y="6747309"/>
                </a:cubicBezTo>
                <a:lnTo>
                  <a:pt x="3025376" y="6858000"/>
                </a:lnTo>
                <a:lnTo>
                  <a:pt x="0" y="6858000"/>
                </a:lnTo>
                <a:close/>
              </a:path>
            </a:pathLst>
          </a:custGeom>
          <a:gradFill>
            <a:gsLst>
              <a:gs pos="19000">
                <a:srgbClr val="0476A3"/>
              </a:gs>
              <a:gs pos="100000">
                <a:srgbClr val="0A9B74"/>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nvGrpSpPr>
          <p:cNvPr id="15" name="组合 14">
            <a:extLst>
              <a:ext uri="{FF2B5EF4-FFF2-40B4-BE49-F238E27FC236}">
                <a16:creationId xmlns:a16="http://schemas.microsoft.com/office/drawing/2014/main" xmlns="" id="{56D38074-355A-4973-A1DE-43D9E46CA26E}"/>
              </a:ext>
            </a:extLst>
          </p:cNvPr>
          <p:cNvGrpSpPr/>
          <p:nvPr/>
        </p:nvGrpSpPr>
        <p:grpSpPr>
          <a:xfrm>
            <a:off x="1740441" y="2141445"/>
            <a:ext cx="4355559" cy="2575110"/>
            <a:chOff x="1740441" y="2141445"/>
            <a:chExt cx="4355559" cy="2575110"/>
          </a:xfrm>
        </p:grpSpPr>
        <p:grpSp>
          <p:nvGrpSpPr>
            <p:cNvPr id="5" name="组合 4">
              <a:extLst>
                <a:ext uri="{FF2B5EF4-FFF2-40B4-BE49-F238E27FC236}">
                  <a16:creationId xmlns:a16="http://schemas.microsoft.com/office/drawing/2014/main" xmlns="" id="{C08A9F10-F3A0-402E-823E-DF316ADE6DF9}"/>
                </a:ext>
              </a:extLst>
            </p:cNvPr>
            <p:cNvGrpSpPr/>
            <p:nvPr/>
          </p:nvGrpSpPr>
          <p:grpSpPr>
            <a:xfrm>
              <a:off x="1740441" y="2141445"/>
              <a:ext cx="4355559" cy="2575110"/>
              <a:chOff x="2692664" y="2398906"/>
              <a:chExt cx="3484616" cy="2060188"/>
            </a:xfrm>
          </p:grpSpPr>
          <p:pic>
            <p:nvPicPr>
              <p:cNvPr id="4" name="图片 3">
                <a:extLst>
                  <a:ext uri="{FF2B5EF4-FFF2-40B4-BE49-F238E27FC236}">
                    <a16:creationId xmlns:a16="http://schemas.microsoft.com/office/drawing/2014/main" xmlns="" id="{23B8E3F6-BC83-4609-82E3-0C7976108477}"/>
                  </a:ext>
                </a:extLst>
              </p:cNvPr>
              <p:cNvPicPr>
                <a:picLocks noChangeAspect="1"/>
              </p:cNvPicPr>
              <p:nvPr/>
            </p:nvPicPr>
            <p:blipFill rotWithShape="1">
              <a:blip r:embed="rId3"/>
              <a:srcRect l="13659" t="2295" r="43564" b="45229"/>
              <a:stretch/>
            </p:blipFill>
            <p:spPr>
              <a:xfrm>
                <a:off x="3058160" y="2479040"/>
                <a:ext cx="2763520" cy="1833270"/>
              </a:xfrm>
              <a:prstGeom prst="rect">
                <a:avLst/>
              </a:prstGeom>
            </p:spPr>
          </p:pic>
          <p:pic>
            <p:nvPicPr>
              <p:cNvPr id="3" name="图片 2" descr="图片包含 监视器, 电子产品, 电视, 陈列&#10;&#10;描述已自动生成">
                <a:extLst>
                  <a:ext uri="{FF2B5EF4-FFF2-40B4-BE49-F238E27FC236}">
                    <a16:creationId xmlns:a16="http://schemas.microsoft.com/office/drawing/2014/main" xmlns="" id="{C3B8AB2C-65A0-4985-99D5-156DEBE3D08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692664" y="2398906"/>
                <a:ext cx="3484616" cy="2060188"/>
              </a:xfrm>
              <a:prstGeom prst="rect">
                <a:avLst/>
              </a:prstGeom>
            </p:spPr>
          </p:pic>
        </p:grpSp>
        <p:sp>
          <p:nvSpPr>
            <p:cNvPr id="11" name="文本框 10">
              <a:extLst>
                <a:ext uri="{FF2B5EF4-FFF2-40B4-BE49-F238E27FC236}">
                  <a16:creationId xmlns:a16="http://schemas.microsoft.com/office/drawing/2014/main" xmlns="" id="{67086C9B-43AE-4561-8B7B-69886D149DB3}"/>
                </a:ext>
              </a:extLst>
            </p:cNvPr>
            <p:cNvSpPr txBox="1"/>
            <p:nvPr/>
          </p:nvSpPr>
          <p:spPr>
            <a:xfrm>
              <a:off x="2949045" y="2497976"/>
              <a:ext cx="1938351" cy="1862048"/>
            </a:xfrm>
            <a:prstGeom prst="rect">
              <a:avLst/>
            </a:prstGeom>
            <a:noFill/>
          </p:spPr>
          <p:txBody>
            <a:bodyPr wrap="none" rtlCol="0">
              <a:spAutoFit/>
            </a:bodyPr>
            <a:lstStyle>
              <a:defPPr>
                <a:defRPr lang="zh-CN"/>
              </a:defPPr>
              <a:lvl1pPr lvl="0">
                <a:defRPr sz="6000" spc="-150">
                  <a:latin typeface="思源宋体 CN Heavy"/>
                  <a:ea typeface="思源宋体 CN Heavy"/>
                </a:defRPr>
              </a:lvl1pPr>
            </a:lstStyle>
            <a:p>
              <a:pPr algn="ctr"/>
              <a:r>
                <a:rPr lang="en-US" altLang="zh-CN" sz="11500" dirty="0">
                  <a:solidFill>
                    <a:schemeClr val="bg1"/>
                  </a:solidFill>
                  <a:effectLst>
                    <a:outerShdw blurRad="190500" dist="38100" dir="5400000" algn="t" rotWithShape="0">
                      <a:prstClr val="black">
                        <a:alpha val="54000"/>
                      </a:prstClr>
                    </a:outerShdw>
                  </a:effectLst>
                </a:rPr>
                <a:t>01</a:t>
              </a:r>
              <a:endParaRPr lang="zh-CN" altLang="en-US" sz="11500" dirty="0">
                <a:solidFill>
                  <a:schemeClr val="bg1"/>
                </a:solidFill>
                <a:effectLst>
                  <a:outerShdw blurRad="190500" dist="38100" dir="5400000" algn="t" rotWithShape="0">
                    <a:prstClr val="black">
                      <a:alpha val="54000"/>
                    </a:prstClr>
                  </a:outerShdw>
                </a:effectLst>
              </a:endParaRPr>
            </a:p>
          </p:txBody>
        </p:sp>
      </p:grpSp>
      <p:sp>
        <p:nvSpPr>
          <p:cNvPr id="12" name="文本框 11">
            <a:extLst>
              <a:ext uri="{FF2B5EF4-FFF2-40B4-BE49-F238E27FC236}">
                <a16:creationId xmlns:a16="http://schemas.microsoft.com/office/drawing/2014/main" xmlns="" id="{B3EA425B-A7A1-45FA-9EB0-D9ACBAF546E9}"/>
              </a:ext>
            </a:extLst>
          </p:cNvPr>
          <p:cNvSpPr txBox="1"/>
          <p:nvPr/>
        </p:nvSpPr>
        <p:spPr>
          <a:xfrm>
            <a:off x="6223666" y="2243127"/>
            <a:ext cx="5075428" cy="769441"/>
          </a:xfrm>
          <a:prstGeom prst="rect">
            <a:avLst/>
          </a:prstGeom>
          <a:noFill/>
        </p:spPr>
        <p:txBody>
          <a:bodyPr wrap="none" rtlCol="0">
            <a:spAutoFit/>
          </a:bodyPr>
          <a:lstStyle/>
          <a:p>
            <a:r>
              <a:rPr lang="en-US" altLang="zh-CN" sz="4400" b="1" dirty="0"/>
              <a:t>Product Definition</a:t>
            </a:r>
          </a:p>
        </p:txBody>
      </p:sp>
      <p:sp>
        <p:nvSpPr>
          <p:cNvPr id="13" name="文本框 12">
            <a:extLst>
              <a:ext uri="{FF2B5EF4-FFF2-40B4-BE49-F238E27FC236}">
                <a16:creationId xmlns:a16="http://schemas.microsoft.com/office/drawing/2014/main" xmlns="" id="{B79475A8-D04D-4DC2-BEDB-14484C8285D7}"/>
              </a:ext>
            </a:extLst>
          </p:cNvPr>
          <p:cNvSpPr txBox="1"/>
          <p:nvPr/>
        </p:nvSpPr>
        <p:spPr>
          <a:xfrm>
            <a:off x="6223666" y="3161048"/>
            <a:ext cx="2307042" cy="400110"/>
          </a:xfrm>
          <a:prstGeom prst="rect">
            <a:avLst/>
          </a:prstGeom>
          <a:noFill/>
        </p:spPr>
        <p:txBody>
          <a:bodyPr wrap="none" rtlCol="0">
            <a:spAutoFit/>
          </a:bodyPr>
          <a:lstStyle/>
          <a:p>
            <a:pPr algn="just"/>
            <a:r>
              <a:rPr lang="en-US" altLang="zh-CN" sz="2000" dirty="0">
                <a:solidFill>
                  <a:schemeClr val="bg2">
                    <a:lumMod val="75000"/>
                  </a:schemeClr>
                </a:solidFill>
                <a:latin typeface="+mj-ea"/>
                <a:ea typeface="+mj-ea"/>
              </a:rPr>
              <a:t>&gt;&gt;Product Mission</a:t>
            </a:r>
          </a:p>
        </p:txBody>
      </p:sp>
      <p:sp>
        <p:nvSpPr>
          <p:cNvPr id="2" name="矩形 1"/>
          <p:cNvSpPr/>
          <p:nvPr/>
        </p:nvSpPr>
        <p:spPr>
          <a:xfrm>
            <a:off x="6223666" y="3551232"/>
            <a:ext cx="2171428" cy="400110"/>
          </a:xfrm>
          <a:prstGeom prst="rect">
            <a:avLst/>
          </a:prstGeom>
        </p:spPr>
        <p:txBody>
          <a:bodyPr wrap="none">
            <a:spAutoFit/>
          </a:bodyPr>
          <a:lstStyle/>
          <a:p>
            <a:pPr algn="just"/>
            <a:r>
              <a:rPr lang="en-US" altLang="zh-CN" sz="2000" dirty="0">
                <a:solidFill>
                  <a:schemeClr val="bg2">
                    <a:lumMod val="75000"/>
                  </a:schemeClr>
                </a:solidFill>
                <a:latin typeface="+mj-ea"/>
                <a:ea typeface="+mj-ea"/>
              </a:rPr>
              <a:t>&gt;&gt; Target User(s)</a:t>
            </a:r>
          </a:p>
        </p:txBody>
      </p:sp>
      <p:sp>
        <p:nvSpPr>
          <p:cNvPr id="6" name="矩形 5"/>
          <p:cNvSpPr/>
          <p:nvPr/>
        </p:nvSpPr>
        <p:spPr>
          <a:xfrm>
            <a:off x="6223666" y="3999368"/>
            <a:ext cx="1893467" cy="400110"/>
          </a:xfrm>
          <a:prstGeom prst="rect">
            <a:avLst/>
          </a:prstGeom>
        </p:spPr>
        <p:txBody>
          <a:bodyPr wrap="none">
            <a:spAutoFit/>
          </a:bodyPr>
          <a:lstStyle/>
          <a:p>
            <a:pPr algn="just"/>
            <a:r>
              <a:rPr lang="en-US" altLang="zh-CN" sz="2000" dirty="0">
                <a:solidFill>
                  <a:schemeClr val="bg2">
                    <a:lumMod val="75000"/>
                  </a:schemeClr>
                </a:solidFill>
                <a:latin typeface="+mj-ea"/>
                <a:ea typeface="+mj-ea"/>
              </a:rPr>
              <a:t>&gt;&gt;User Stories</a:t>
            </a:r>
          </a:p>
        </p:txBody>
      </p:sp>
      <p:sp>
        <p:nvSpPr>
          <p:cNvPr id="7" name="矩形 6"/>
          <p:cNvSpPr/>
          <p:nvPr/>
        </p:nvSpPr>
        <p:spPr>
          <a:xfrm>
            <a:off x="6223666" y="4380116"/>
            <a:ext cx="1039067" cy="400110"/>
          </a:xfrm>
          <a:prstGeom prst="rect">
            <a:avLst/>
          </a:prstGeom>
        </p:spPr>
        <p:txBody>
          <a:bodyPr wrap="none">
            <a:spAutoFit/>
          </a:bodyPr>
          <a:lstStyle/>
          <a:p>
            <a:pPr algn="just"/>
            <a:r>
              <a:rPr lang="en-US" altLang="zh-CN" sz="2000" dirty="0">
                <a:solidFill>
                  <a:schemeClr val="bg2">
                    <a:lumMod val="75000"/>
                  </a:schemeClr>
                </a:solidFill>
                <a:latin typeface="+mj-ea"/>
                <a:ea typeface="+mj-ea"/>
              </a:rPr>
              <a:t>&gt;&gt;MVP</a:t>
            </a:r>
          </a:p>
        </p:txBody>
      </p:sp>
    </p:spTree>
    <p:extLst>
      <p:ext uri="{BB962C8B-B14F-4D97-AF65-F5344CB8AC3E}">
        <p14:creationId xmlns:p14="http://schemas.microsoft.com/office/powerpoint/2010/main" val="3064826715"/>
      </p:ext>
    </p:extLst>
  </p:cSld>
  <p:clrMapOvr>
    <a:masterClrMapping/>
  </p:clrMapOvr>
  <p:transition spd="slow" advTm="4000">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0-#ppt_w/2"/>
                                          </p:val>
                                        </p:tav>
                                        <p:tav tm="100000">
                                          <p:val>
                                            <p:strVal val="#ppt_x"/>
                                          </p:val>
                                        </p:tav>
                                      </p:tavLst>
                                    </p:anim>
                                    <p:anim calcmode="lin" valueType="num">
                                      <p:cBhvr additive="base">
                                        <p:cTn id="8" dur="1000" fill="hold"/>
                                        <p:tgtEl>
                                          <p:spTgt spid="10"/>
                                        </p:tgtEl>
                                        <p:attrNameLst>
                                          <p:attrName>ppt_y</p:attrName>
                                        </p:attrNameLst>
                                      </p:cBhvr>
                                      <p:tavLst>
                                        <p:tav tm="0">
                                          <p:val>
                                            <p:strVal val="#ppt_y"/>
                                          </p:val>
                                        </p:tav>
                                        <p:tav tm="100000">
                                          <p:val>
                                            <p:strVal val="#ppt_y"/>
                                          </p:val>
                                        </p:tav>
                                      </p:tavLst>
                                    </p:anim>
                                  </p:childTnLst>
                                </p:cTn>
                              </p:par>
                              <p:par>
                                <p:cTn id="9" presetID="17" presetClass="entr" presetSubtype="4" fill="hold" nodeType="withEffect">
                                  <p:stCondLst>
                                    <p:cond delay="500"/>
                                  </p:stCondLst>
                                  <p:childTnLst>
                                    <p:set>
                                      <p:cBhvr>
                                        <p:cTn id="10" dur="1" fill="hold">
                                          <p:stCondLst>
                                            <p:cond delay="0"/>
                                          </p:stCondLst>
                                        </p:cTn>
                                        <p:tgtEl>
                                          <p:spTgt spid="15"/>
                                        </p:tgtEl>
                                        <p:attrNameLst>
                                          <p:attrName>style.visibility</p:attrName>
                                        </p:attrNameLst>
                                      </p:cBhvr>
                                      <p:to>
                                        <p:strVal val="visible"/>
                                      </p:to>
                                    </p:set>
                                    <p:anim calcmode="lin" valueType="num">
                                      <p:cBhvr>
                                        <p:cTn id="11" dur="500" fill="hold"/>
                                        <p:tgtEl>
                                          <p:spTgt spid="15"/>
                                        </p:tgtEl>
                                        <p:attrNameLst>
                                          <p:attrName>ppt_x</p:attrName>
                                        </p:attrNameLst>
                                      </p:cBhvr>
                                      <p:tavLst>
                                        <p:tav tm="0">
                                          <p:val>
                                            <p:strVal val="#ppt_x"/>
                                          </p:val>
                                        </p:tav>
                                        <p:tav tm="100000">
                                          <p:val>
                                            <p:strVal val="#ppt_x"/>
                                          </p:val>
                                        </p:tav>
                                      </p:tavLst>
                                    </p:anim>
                                    <p:anim calcmode="lin" valueType="num">
                                      <p:cBhvr>
                                        <p:cTn id="12" dur="500" fill="hold"/>
                                        <p:tgtEl>
                                          <p:spTgt spid="15"/>
                                        </p:tgtEl>
                                        <p:attrNameLst>
                                          <p:attrName>ppt_y</p:attrName>
                                        </p:attrNameLst>
                                      </p:cBhvr>
                                      <p:tavLst>
                                        <p:tav tm="0">
                                          <p:val>
                                            <p:strVal val="#ppt_y+#ppt_h/2"/>
                                          </p:val>
                                        </p:tav>
                                        <p:tav tm="100000">
                                          <p:val>
                                            <p:strVal val="#ppt_y"/>
                                          </p:val>
                                        </p:tav>
                                      </p:tavLst>
                                    </p:anim>
                                    <p:anim calcmode="lin" valueType="num">
                                      <p:cBhvr>
                                        <p:cTn id="13" dur="500" fill="hold"/>
                                        <p:tgtEl>
                                          <p:spTgt spid="15"/>
                                        </p:tgtEl>
                                        <p:attrNameLst>
                                          <p:attrName>ppt_w</p:attrName>
                                        </p:attrNameLst>
                                      </p:cBhvr>
                                      <p:tavLst>
                                        <p:tav tm="0">
                                          <p:val>
                                            <p:strVal val="#ppt_w"/>
                                          </p:val>
                                        </p:tav>
                                        <p:tav tm="100000">
                                          <p:val>
                                            <p:strVal val="#ppt_w"/>
                                          </p:val>
                                        </p:tav>
                                      </p:tavLst>
                                    </p:anim>
                                    <p:anim calcmode="lin" valueType="num">
                                      <p:cBhvr>
                                        <p:cTn id="14" dur="500" fill="hold"/>
                                        <p:tgtEl>
                                          <p:spTgt spid="15"/>
                                        </p:tgtEl>
                                        <p:attrNameLst>
                                          <p:attrName>ppt_h</p:attrName>
                                        </p:attrNameLst>
                                      </p:cBhvr>
                                      <p:tavLst>
                                        <p:tav tm="0">
                                          <p:val>
                                            <p:fltVal val="0"/>
                                          </p:val>
                                        </p:tav>
                                        <p:tav tm="100000">
                                          <p:val>
                                            <p:strVal val="#ppt_h"/>
                                          </p:val>
                                        </p:tav>
                                      </p:tavLst>
                                    </p:anim>
                                  </p:childTnLst>
                                </p:cTn>
                              </p:par>
                              <p:par>
                                <p:cTn id="15" presetID="14" presetClass="entr" presetSubtype="10" fill="hold" grpId="0" nodeType="withEffect">
                                  <p:stCondLst>
                                    <p:cond delay="750"/>
                                  </p:stCondLst>
                                  <p:childTnLst>
                                    <p:set>
                                      <p:cBhvr>
                                        <p:cTn id="16" dur="1" fill="hold">
                                          <p:stCondLst>
                                            <p:cond delay="0"/>
                                          </p:stCondLst>
                                        </p:cTn>
                                        <p:tgtEl>
                                          <p:spTgt spid="12"/>
                                        </p:tgtEl>
                                        <p:attrNameLst>
                                          <p:attrName>style.visibility</p:attrName>
                                        </p:attrNameLst>
                                      </p:cBhvr>
                                      <p:to>
                                        <p:strVal val="visible"/>
                                      </p:to>
                                    </p:set>
                                    <p:animEffect transition="in" filter="randombar(horizontal)">
                                      <p:cBhvr>
                                        <p:cTn id="17" dur="500"/>
                                        <p:tgtEl>
                                          <p:spTgt spid="12"/>
                                        </p:tgtEl>
                                      </p:cBhvr>
                                    </p:animEffect>
                                  </p:childTnLst>
                                </p:cTn>
                              </p:par>
                              <p:par>
                                <p:cTn id="18" presetID="14" presetClass="entr" presetSubtype="10" fill="hold" grpId="0" nodeType="withEffect">
                                  <p:stCondLst>
                                    <p:cond delay="1000"/>
                                  </p:stCondLst>
                                  <p:childTnLst>
                                    <p:set>
                                      <p:cBhvr>
                                        <p:cTn id="19" dur="1" fill="hold">
                                          <p:stCondLst>
                                            <p:cond delay="0"/>
                                          </p:stCondLst>
                                        </p:cTn>
                                        <p:tgtEl>
                                          <p:spTgt spid="13"/>
                                        </p:tgtEl>
                                        <p:attrNameLst>
                                          <p:attrName>style.visibility</p:attrName>
                                        </p:attrNameLst>
                                      </p:cBhvr>
                                      <p:to>
                                        <p:strVal val="visible"/>
                                      </p:to>
                                    </p:set>
                                    <p:animEffect transition="in" filter="randombar(horizontal)">
                                      <p:cBhvr>
                                        <p:cTn id="20" dur="500"/>
                                        <p:tgtEl>
                                          <p:spTgt spid="13"/>
                                        </p:tgtEl>
                                      </p:cBhvr>
                                    </p:animEffect>
                                  </p:childTnLst>
                                </p:cTn>
                              </p:par>
                            </p:childTnLst>
                          </p:cTn>
                        </p:par>
                        <p:par>
                          <p:cTn id="21" fill="hold">
                            <p:stCondLst>
                              <p:cond delay="1500"/>
                            </p:stCondLst>
                            <p:childTnLst>
                              <p:par>
                                <p:cTn id="22" presetID="14" presetClass="entr" presetSubtype="10" fill="hold" grpId="0" nodeType="after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randombar(horizontal)">
                                      <p:cBhvr>
                                        <p:cTn id="24" dur="500"/>
                                        <p:tgtEl>
                                          <p:spTgt spid="2"/>
                                        </p:tgtEl>
                                      </p:cBhvr>
                                    </p:animEffect>
                                  </p:childTnLst>
                                </p:cTn>
                              </p:par>
                            </p:childTnLst>
                          </p:cTn>
                        </p:par>
                        <p:par>
                          <p:cTn id="25" fill="hold">
                            <p:stCondLst>
                              <p:cond delay="2000"/>
                            </p:stCondLst>
                            <p:childTnLst>
                              <p:par>
                                <p:cTn id="26" presetID="14" presetClass="entr" presetSubtype="10" fill="hold" grpId="0" nodeType="after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randombar(horizontal)">
                                      <p:cBhvr>
                                        <p:cTn id="28" dur="500"/>
                                        <p:tgtEl>
                                          <p:spTgt spid="6"/>
                                        </p:tgtEl>
                                      </p:cBhvr>
                                    </p:animEffect>
                                  </p:childTnLst>
                                </p:cTn>
                              </p:par>
                            </p:childTnLst>
                          </p:cTn>
                        </p:par>
                        <p:par>
                          <p:cTn id="29" fill="hold">
                            <p:stCondLst>
                              <p:cond delay="2500"/>
                            </p:stCondLst>
                            <p:childTnLst>
                              <p:par>
                                <p:cTn id="30" presetID="14" presetClass="entr" presetSubtype="10" fill="hold" grpId="0" nodeType="after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randombar(horizontal)">
                                      <p:cBhvr>
                                        <p:cTn id="3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p:bldP spid="13" grpId="0"/>
      <p:bldP spid="2" grpId="0"/>
      <p:bldP spid="6" grpId="0"/>
      <p:bldP spid="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CA32CB1B-131E-428C-BEDC-EE86C56FD1B9}"/>
              </a:ext>
            </a:extLst>
          </p:cNvPr>
          <p:cNvSpPr>
            <a:spLocks noGrp="1"/>
          </p:cNvSpPr>
          <p:nvPr>
            <p:ph type="title"/>
          </p:nvPr>
        </p:nvSpPr>
        <p:spPr>
          <a:xfrm>
            <a:off x="822234" y="411553"/>
            <a:ext cx="2565126" cy="369332"/>
          </a:xfrm>
        </p:spPr>
        <p:txBody>
          <a:bodyPr/>
          <a:lstStyle/>
          <a:p>
            <a:r>
              <a:rPr lang="en-US" altLang="zh-CN" dirty="0"/>
              <a:t>Product definition</a:t>
            </a:r>
            <a:endParaRPr lang="zh-CN" altLang="en-US" dirty="0"/>
          </a:p>
        </p:txBody>
      </p:sp>
      <p:sp>
        <p:nvSpPr>
          <p:cNvPr id="5" name="文本占位符 4">
            <a:extLst>
              <a:ext uri="{FF2B5EF4-FFF2-40B4-BE49-F238E27FC236}">
                <a16:creationId xmlns:a16="http://schemas.microsoft.com/office/drawing/2014/main" xmlns="" id="{53487DEA-3D6E-45B2-AC96-948068CC50D9}"/>
              </a:ext>
            </a:extLst>
          </p:cNvPr>
          <p:cNvSpPr>
            <a:spLocks noGrp="1"/>
          </p:cNvSpPr>
          <p:nvPr>
            <p:ph type="body" sz="quarter" idx="10"/>
          </p:nvPr>
        </p:nvSpPr>
        <p:spPr/>
        <p:txBody>
          <a:bodyPr/>
          <a:lstStyle/>
          <a:p>
            <a:endParaRPr lang="zh-CN" altLang="en-US"/>
          </a:p>
        </p:txBody>
      </p:sp>
      <p:pic>
        <p:nvPicPr>
          <p:cNvPr id="19" name="图片 18">
            <a:extLst>
              <a:ext uri="{FF2B5EF4-FFF2-40B4-BE49-F238E27FC236}">
                <a16:creationId xmlns:a16="http://schemas.microsoft.com/office/drawing/2014/main" xmlns="" id="{481060C0-C134-4FF4-82C3-D31ABEFE8212}"/>
              </a:ext>
            </a:extLst>
          </p:cNvPr>
          <p:cNvPicPr>
            <a:picLocks noChangeAspect="1"/>
          </p:cNvPicPr>
          <p:nvPr/>
        </p:nvPicPr>
        <p:blipFill rotWithShape="1">
          <a:blip r:embed="rId3"/>
          <a:srcRect l="45780" t="4895" r="18365" b="28802"/>
          <a:stretch/>
        </p:blipFill>
        <p:spPr>
          <a:xfrm>
            <a:off x="0" y="1680603"/>
            <a:ext cx="5177397" cy="5177397"/>
          </a:xfrm>
          <a:custGeom>
            <a:avLst/>
            <a:gdLst>
              <a:gd name="connsiteX0" fmla="*/ 0 w 5177397"/>
              <a:gd name="connsiteY0" fmla="*/ 0 h 5177397"/>
              <a:gd name="connsiteX1" fmla="*/ 5177397 w 5177397"/>
              <a:gd name="connsiteY1" fmla="*/ 5177397 h 5177397"/>
              <a:gd name="connsiteX2" fmla="*/ 0 w 5177397"/>
              <a:gd name="connsiteY2" fmla="*/ 5177397 h 5177397"/>
            </a:gdLst>
            <a:ahLst/>
            <a:cxnLst>
              <a:cxn ang="0">
                <a:pos x="connsiteX0" y="connsiteY0"/>
              </a:cxn>
              <a:cxn ang="0">
                <a:pos x="connsiteX1" y="connsiteY1"/>
              </a:cxn>
              <a:cxn ang="0">
                <a:pos x="connsiteX2" y="connsiteY2"/>
              </a:cxn>
            </a:cxnLst>
            <a:rect l="l" t="t" r="r" b="b"/>
            <a:pathLst>
              <a:path w="5177397" h="5177397">
                <a:moveTo>
                  <a:pt x="0" y="0"/>
                </a:moveTo>
                <a:lnTo>
                  <a:pt x="5177397" y="5177397"/>
                </a:lnTo>
                <a:lnTo>
                  <a:pt x="0" y="5177397"/>
                </a:lnTo>
                <a:close/>
              </a:path>
            </a:pathLst>
          </a:custGeom>
        </p:spPr>
      </p:pic>
      <p:sp>
        <p:nvSpPr>
          <p:cNvPr id="7" name="直角三角形 6">
            <a:extLst>
              <a:ext uri="{FF2B5EF4-FFF2-40B4-BE49-F238E27FC236}">
                <a16:creationId xmlns:a16="http://schemas.microsoft.com/office/drawing/2014/main" xmlns="" id="{AB6F0339-1F0C-454F-B8A7-639D0CA609AE}"/>
              </a:ext>
            </a:extLst>
          </p:cNvPr>
          <p:cNvSpPr/>
          <p:nvPr/>
        </p:nvSpPr>
        <p:spPr>
          <a:xfrm>
            <a:off x="0" y="4862286"/>
            <a:ext cx="1995714" cy="1995714"/>
          </a:xfrm>
          <a:prstGeom prst="rtTriangle">
            <a:avLst/>
          </a:prstGeom>
          <a:gradFill>
            <a:gsLst>
              <a:gs pos="19000">
                <a:srgbClr val="0476A3"/>
              </a:gs>
              <a:gs pos="100000">
                <a:srgbClr val="0A9B74"/>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9" name="文本框 8">
            <a:extLst>
              <a:ext uri="{FF2B5EF4-FFF2-40B4-BE49-F238E27FC236}">
                <a16:creationId xmlns:a16="http://schemas.microsoft.com/office/drawing/2014/main" xmlns="" id="{9FAD813A-C4AC-47C2-AC7D-B7B9C7188C7E}"/>
              </a:ext>
            </a:extLst>
          </p:cNvPr>
          <p:cNvSpPr txBox="1"/>
          <p:nvPr/>
        </p:nvSpPr>
        <p:spPr>
          <a:xfrm>
            <a:off x="1313396" y="1811232"/>
            <a:ext cx="3977371" cy="707886"/>
          </a:xfrm>
          <a:prstGeom prst="rect">
            <a:avLst/>
          </a:prstGeom>
          <a:noFill/>
        </p:spPr>
        <p:txBody>
          <a:bodyPr wrap="none" rtlCol="0">
            <a:spAutoFit/>
          </a:bodyPr>
          <a:lstStyle/>
          <a:p>
            <a:r>
              <a:rPr lang="en-US" altLang="zh-CN" sz="4000" dirty="0"/>
              <a:t> </a:t>
            </a:r>
            <a:r>
              <a:rPr lang="en-US" altLang="zh-CN" sz="4000" dirty="0">
                <a:gradFill>
                  <a:gsLst>
                    <a:gs pos="19000">
                      <a:srgbClr val="0476A3"/>
                    </a:gs>
                    <a:gs pos="100000">
                      <a:srgbClr val="0A9B74"/>
                    </a:gs>
                  </a:gsLst>
                  <a:lin ang="1800000" scaled="0"/>
                </a:gradFill>
              </a:rPr>
              <a:t>Product Mission</a:t>
            </a:r>
            <a:endParaRPr lang="zh-CN" altLang="en-US" sz="4000" dirty="0">
              <a:gradFill>
                <a:gsLst>
                  <a:gs pos="19000">
                    <a:srgbClr val="0476A3"/>
                  </a:gs>
                  <a:gs pos="100000">
                    <a:srgbClr val="0A9B74"/>
                  </a:gs>
                </a:gsLst>
                <a:lin ang="1800000" scaled="0"/>
              </a:gradFill>
            </a:endParaRPr>
          </a:p>
        </p:txBody>
      </p:sp>
      <p:sp>
        <p:nvSpPr>
          <p:cNvPr id="10" name="矩形 9">
            <a:extLst>
              <a:ext uri="{FF2B5EF4-FFF2-40B4-BE49-F238E27FC236}">
                <a16:creationId xmlns:a16="http://schemas.microsoft.com/office/drawing/2014/main" xmlns="" id="{4ADE7791-23CB-4E5C-B4E2-6CE9B97CD157}"/>
              </a:ext>
            </a:extLst>
          </p:cNvPr>
          <p:cNvSpPr/>
          <p:nvPr/>
        </p:nvSpPr>
        <p:spPr>
          <a:xfrm>
            <a:off x="5809342" y="1003300"/>
            <a:ext cx="5544457" cy="5410200"/>
          </a:xfrm>
          <a:prstGeom prst="rect">
            <a:avLst/>
          </a:prstGeom>
          <a:gradFill>
            <a:gsLst>
              <a:gs pos="19000">
                <a:srgbClr val="0476A3"/>
              </a:gs>
              <a:gs pos="100000">
                <a:srgbClr val="0A9B74"/>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2" name="文本框 21">
            <a:extLst>
              <a:ext uri="{FF2B5EF4-FFF2-40B4-BE49-F238E27FC236}">
                <a16:creationId xmlns:a16="http://schemas.microsoft.com/office/drawing/2014/main" xmlns="" id="{68DB3D5C-07CF-4C45-BACA-6A7D737CFA55}"/>
              </a:ext>
            </a:extLst>
          </p:cNvPr>
          <p:cNvSpPr txBox="1"/>
          <p:nvPr/>
        </p:nvSpPr>
        <p:spPr>
          <a:xfrm>
            <a:off x="5987142" y="1311270"/>
            <a:ext cx="5074558" cy="4339650"/>
          </a:xfrm>
          <a:prstGeom prst="rect">
            <a:avLst/>
          </a:prstGeom>
          <a:noFill/>
        </p:spPr>
        <p:txBody>
          <a:bodyPr wrap="square" rtlCol="0">
            <a:spAutoFit/>
          </a:bodyPr>
          <a:lstStyle/>
          <a:p>
            <a:pPr lvl="0"/>
            <a:r>
              <a:rPr lang="en-US" altLang="zh-CN" dirty="0">
                <a:solidFill>
                  <a:schemeClr val="bg1"/>
                </a:solidFill>
              </a:rPr>
              <a:t>    To improve the quality of life by optimizing self-driving technology, which can lead to fewer accidents and easier commutes. </a:t>
            </a:r>
            <a:r>
              <a:rPr lang="en-US" altLang="zh-CN" sz="2400" b="1" dirty="0">
                <a:solidFill>
                  <a:schemeClr val="bg1"/>
                </a:solidFill>
              </a:rPr>
              <a:t>3D object detection </a:t>
            </a:r>
            <a:r>
              <a:rPr lang="en-US" altLang="zh-CN" dirty="0">
                <a:solidFill>
                  <a:schemeClr val="bg1"/>
                </a:solidFill>
              </a:rPr>
              <a:t>over semantic maps is a primary problem in the development of autonomous driving technologies.</a:t>
            </a:r>
          </a:p>
          <a:p>
            <a:pPr lvl="0"/>
            <a:r>
              <a:rPr lang="en-US" altLang="zh-CN" dirty="0">
                <a:solidFill>
                  <a:schemeClr val="bg1"/>
                </a:solidFill>
              </a:rPr>
              <a:t>    The product mission is to use </a:t>
            </a:r>
            <a:r>
              <a:rPr lang="en-US" altLang="zh-CN" sz="2400" b="1" dirty="0">
                <a:solidFill>
                  <a:schemeClr val="bg1"/>
                </a:solidFill>
              </a:rPr>
              <a:t>machine</a:t>
            </a:r>
            <a:r>
              <a:rPr lang="en-US" altLang="zh-CN" sz="2400" b="1" i="1" dirty="0">
                <a:solidFill>
                  <a:schemeClr val="bg1"/>
                </a:solidFill>
              </a:rPr>
              <a:t> </a:t>
            </a:r>
            <a:r>
              <a:rPr lang="en-US" altLang="zh-CN" sz="2400" b="1" dirty="0">
                <a:solidFill>
                  <a:schemeClr val="bg1"/>
                </a:solidFill>
              </a:rPr>
              <a:t>learning </a:t>
            </a:r>
            <a:r>
              <a:rPr lang="en-US" altLang="zh-CN" dirty="0">
                <a:solidFill>
                  <a:schemeClr val="bg1"/>
                </a:solidFill>
              </a:rPr>
              <a:t>and</a:t>
            </a:r>
            <a:r>
              <a:rPr lang="en-US" altLang="zh-CN" sz="2400" b="1" dirty="0">
                <a:solidFill>
                  <a:schemeClr val="bg1"/>
                </a:solidFill>
              </a:rPr>
              <a:t> computer vision </a:t>
            </a:r>
            <a:r>
              <a:rPr lang="en-US" altLang="zh-CN" dirty="0">
                <a:solidFill>
                  <a:schemeClr val="bg1"/>
                </a:solidFill>
              </a:rPr>
              <a:t>techniques  to improve this object detection. We do this by predicting the </a:t>
            </a:r>
            <a:r>
              <a:rPr lang="en-US" altLang="zh-CN" sz="2400" b="1" dirty="0">
                <a:solidFill>
                  <a:schemeClr val="bg1"/>
                </a:solidFill>
              </a:rPr>
              <a:t>bounding</a:t>
            </a:r>
            <a:r>
              <a:rPr lang="en-US" altLang="zh-CN" sz="2400" b="1" i="1" dirty="0">
                <a:solidFill>
                  <a:schemeClr val="bg1"/>
                </a:solidFill>
              </a:rPr>
              <a:t> </a:t>
            </a:r>
            <a:r>
              <a:rPr lang="en-US" altLang="zh-CN" sz="2400" b="1" dirty="0">
                <a:solidFill>
                  <a:schemeClr val="bg1"/>
                </a:solidFill>
              </a:rPr>
              <a:t>volume</a:t>
            </a:r>
            <a:r>
              <a:rPr lang="en-US" altLang="zh-CN" sz="2400" b="1" i="1" dirty="0">
                <a:solidFill>
                  <a:schemeClr val="bg1"/>
                </a:solidFill>
              </a:rPr>
              <a:t> </a:t>
            </a:r>
            <a:r>
              <a:rPr lang="en-US" altLang="zh-CN" dirty="0">
                <a:solidFill>
                  <a:schemeClr val="bg1"/>
                </a:solidFill>
              </a:rPr>
              <a:t>of all the objects in a given scene/picture and classifying them into different </a:t>
            </a:r>
            <a:r>
              <a:rPr lang="en-US" altLang="zh-CN" sz="2400" b="1" dirty="0">
                <a:solidFill>
                  <a:schemeClr val="bg1"/>
                </a:solidFill>
              </a:rPr>
              <a:t>class</a:t>
            </a:r>
            <a:r>
              <a:rPr lang="en-US" altLang="zh-CN" dirty="0">
                <a:solidFill>
                  <a:schemeClr val="bg1"/>
                </a:solidFill>
              </a:rPr>
              <a:t>es.</a:t>
            </a:r>
            <a:endParaRPr lang="zh-CN" altLang="en-US" dirty="0">
              <a:solidFill>
                <a:schemeClr val="bg1"/>
              </a:solidFill>
              <a:effectLst/>
              <a:latin typeface="+mj-ea"/>
              <a:ea typeface="+mj-ea"/>
            </a:endParaRPr>
          </a:p>
        </p:txBody>
      </p:sp>
    </p:spTree>
    <p:extLst>
      <p:ext uri="{BB962C8B-B14F-4D97-AF65-F5344CB8AC3E}">
        <p14:creationId xmlns:p14="http://schemas.microsoft.com/office/powerpoint/2010/main" val="245626648"/>
      </p:ext>
    </p:extLst>
  </p:cSld>
  <p:clrMapOvr>
    <a:masterClrMapping/>
  </p:clrMapOvr>
  <mc:AlternateContent xmlns:mc="http://schemas.openxmlformats.org/markup-compatibility/2006" xmlns:p14="http://schemas.microsoft.com/office/powerpoint/2010/main">
    <mc:Choice Requires="p14">
      <p:transition spd="slow" p14:dur="1600" advTm="4000">
        <p:blinds dir="vert"/>
      </p:transition>
    </mc:Choice>
    <mc:Fallback xmlns="">
      <p:transition spd="slow" advTm="400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decel="100000" fill="hold" nodeType="with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1000" fill="hold"/>
                                        <p:tgtEl>
                                          <p:spTgt spid="19"/>
                                        </p:tgtEl>
                                        <p:attrNameLst>
                                          <p:attrName>ppt_x</p:attrName>
                                        </p:attrNameLst>
                                      </p:cBhvr>
                                      <p:tavLst>
                                        <p:tav tm="0">
                                          <p:val>
                                            <p:strVal val="0-#ppt_w/2"/>
                                          </p:val>
                                        </p:tav>
                                        <p:tav tm="100000">
                                          <p:val>
                                            <p:strVal val="#ppt_x"/>
                                          </p:val>
                                        </p:tav>
                                      </p:tavLst>
                                    </p:anim>
                                    <p:anim calcmode="lin" valueType="num">
                                      <p:cBhvr additive="base">
                                        <p:cTn id="8" dur="1000" fill="hold"/>
                                        <p:tgtEl>
                                          <p:spTgt spid="19"/>
                                        </p:tgtEl>
                                        <p:attrNameLst>
                                          <p:attrName>ppt_y</p:attrName>
                                        </p:attrNameLst>
                                      </p:cBhvr>
                                      <p:tavLst>
                                        <p:tav tm="0">
                                          <p:val>
                                            <p:strVal val="1+#ppt_h/2"/>
                                          </p:val>
                                        </p:tav>
                                        <p:tav tm="100000">
                                          <p:val>
                                            <p:strVal val="#ppt_y"/>
                                          </p:val>
                                        </p:tav>
                                      </p:tavLst>
                                    </p:anim>
                                  </p:childTnLst>
                                </p:cTn>
                              </p:par>
                              <p:par>
                                <p:cTn id="9" presetID="2" presetClass="entr" presetSubtype="12" decel="10000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1000" fill="hold"/>
                                        <p:tgtEl>
                                          <p:spTgt spid="7"/>
                                        </p:tgtEl>
                                        <p:attrNameLst>
                                          <p:attrName>ppt_x</p:attrName>
                                        </p:attrNameLst>
                                      </p:cBhvr>
                                      <p:tavLst>
                                        <p:tav tm="0">
                                          <p:val>
                                            <p:strVal val="0-#ppt_w/2"/>
                                          </p:val>
                                        </p:tav>
                                        <p:tav tm="100000">
                                          <p:val>
                                            <p:strVal val="#ppt_x"/>
                                          </p:val>
                                        </p:tav>
                                      </p:tavLst>
                                    </p:anim>
                                    <p:anim calcmode="lin" valueType="num">
                                      <p:cBhvr additive="base">
                                        <p:cTn id="12" dur="1000" fill="hold"/>
                                        <p:tgtEl>
                                          <p:spTgt spid="7"/>
                                        </p:tgtEl>
                                        <p:attrNameLst>
                                          <p:attrName>ppt_y</p:attrName>
                                        </p:attrNameLst>
                                      </p:cBhvr>
                                      <p:tavLst>
                                        <p:tav tm="0">
                                          <p:val>
                                            <p:strVal val="1+#ppt_h/2"/>
                                          </p:val>
                                        </p:tav>
                                        <p:tav tm="100000">
                                          <p:val>
                                            <p:strVal val="#ppt_y"/>
                                          </p:val>
                                        </p:tav>
                                      </p:tavLst>
                                    </p:anim>
                                  </p:childTnLst>
                                </p:cTn>
                              </p:par>
                              <p:par>
                                <p:cTn id="13" presetID="14" presetClass="entr" presetSubtype="10" fill="hold" grpId="0" nodeType="withEffect">
                                  <p:stCondLst>
                                    <p:cond delay="500"/>
                                  </p:stCondLst>
                                  <p:childTnLst>
                                    <p:set>
                                      <p:cBhvr>
                                        <p:cTn id="14" dur="1" fill="hold">
                                          <p:stCondLst>
                                            <p:cond delay="0"/>
                                          </p:stCondLst>
                                        </p:cTn>
                                        <p:tgtEl>
                                          <p:spTgt spid="9"/>
                                        </p:tgtEl>
                                        <p:attrNameLst>
                                          <p:attrName>style.visibility</p:attrName>
                                        </p:attrNameLst>
                                      </p:cBhvr>
                                      <p:to>
                                        <p:strVal val="visible"/>
                                      </p:to>
                                    </p:set>
                                    <p:animEffect transition="in" filter="randombar(horizontal)">
                                      <p:cBhvr>
                                        <p:cTn id="15" dur="500"/>
                                        <p:tgtEl>
                                          <p:spTgt spid="9"/>
                                        </p:tgtEl>
                                      </p:cBhvr>
                                    </p:animEffect>
                                  </p:childTnLst>
                                </p:cTn>
                              </p:par>
                              <p:par>
                                <p:cTn id="16" presetID="14" presetClass="entr" presetSubtype="1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randombar(horizontal)">
                                      <p:cBhvr>
                                        <p:cTn id="1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p:bldP spid="10"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CA32CB1B-131E-428C-BEDC-EE86C56FD1B9}"/>
              </a:ext>
            </a:extLst>
          </p:cNvPr>
          <p:cNvSpPr>
            <a:spLocks noGrp="1"/>
          </p:cNvSpPr>
          <p:nvPr>
            <p:ph type="title"/>
          </p:nvPr>
        </p:nvSpPr>
        <p:spPr>
          <a:xfrm>
            <a:off x="822234" y="411553"/>
            <a:ext cx="2565126" cy="369332"/>
          </a:xfrm>
        </p:spPr>
        <p:txBody>
          <a:bodyPr/>
          <a:lstStyle/>
          <a:p>
            <a:r>
              <a:rPr lang="en-US" altLang="zh-CN" dirty="0"/>
              <a:t>Product definition</a:t>
            </a:r>
            <a:endParaRPr lang="zh-CN" altLang="en-US" dirty="0"/>
          </a:p>
        </p:txBody>
      </p:sp>
      <p:sp>
        <p:nvSpPr>
          <p:cNvPr id="5" name="文本占位符 4">
            <a:extLst>
              <a:ext uri="{FF2B5EF4-FFF2-40B4-BE49-F238E27FC236}">
                <a16:creationId xmlns:a16="http://schemas.microsoft.com/office/drawing/2014/main" xmlns="" id="{53487DEA-3D6E-45B2-AC96-948068CC50D9}"/>
              </a:ext>
            </a:extLst>
          </p:cNvPr>
          <p:cNvSpPr>
            <a:spLocks noGrp="1"/>
          </p:cNvSpPr>
          <p:nvPr>
            <p:ph type="body" sz="quarter" idx="10"/>
          </p:nvPr>
        </p:nvSpPr>
        <p:spPr/>
        <p:txBody>
          <a:bodyPr/>
          <a:lstStyle/>
          <a:p>
            <a:endParaRPr lang="zh-CN" altLang="en-US"/>
          </a:p>
        </p:txBody>
      </p:sp>
      <p:pic>
        <p:nvPicPr>
          <p:cNvPr id="47" name="图片 46">
            <a:extLst>
              <a:ext uri="{FF2B5EF4-FFF2-40B4-BE49-F238E27FC236}">
                <a16:creationId xmlns:a16="http://schemas.microsoft.com/office/drawing/2014/main" xmlns="" id="{75FCCC64-FB39-4DE8-9AA7-67B5B04706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76651" y="2086920"/>
            <a:ext cx="3026230" cy="2992974"/>
          </a:xfrm>
          <a:custGeom>
            <a:avLst/>
            <a:gdLst>
              <a:gd name="connsiteX0" fmla="*/ 321566 w 2623960"/>
              <a:gd name="connsiteY0" fmla="*/ 0 h 2623960"/>
              <a:gd name="connsiteX1" fmla="*/ 2302394 w 2623960"/>
              <a:gd name="connsiteY1" fmla="*/ 0 h 2623960"/>
              <a:gd name="connsiteX2" fmla="*/ 2623960 w 2623960"/>
              <a:gd name="connsiteY2" fmla="*/ 321566 h 2623960"/>
              <a:gd name="connsiteX3" fmla="*/ 2623960 w 2623960"/>
              <a:gd name="connsiteY3" fmla="*/ 2302394 h 2623960"/>
              <a:gd name="connsiteX4" fmla="*/ 2302394 w 2623960"/>
              <a:gd name="connsiteY4" fmla="*/ 2623960 h 2623960"/>
              <a:gd name="connsiteX5" fmla="*/ 321566 w 2623960"/>
              <a:gd name="connsiteY5" fmla="*/ 2623960 h 2623960"/>
              <a:gd name="connsiteX6" fmla="*/ 0 w 2623960"/>
              <a:gd name="connsiteY6" fmla="*/ 2302394 h 2623960"/>
              <a:gd name="connsiteX7" fmla="*/ 0 w 2623960"/>
              <a:gd name="connsiteY7" fmla="*/ 321566 h 2623960"/>
              <a:gd name="connsiteX8" fmla="*/ 321566 w 2623960"/>
              <a:gd name="connsiteY8" fmla="*/ 0 h 262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23960" h="2623960">
                <a:moveTo>
                  <a:pt x="321566" y="0"/>
                </a:moveTo>
                <a:lnTo>
                  <a:pt x="2302394" y="0"/>
                </a:lnTo>
                <a:cubicBezTo>
                  <a:pt x="2479990" y="0"/>
                  <a:pt x="2623960" y="143970"/>
                  <a:pt x="2623960" y="321566"/>
                </a:cubicBezTo>
                <a:lnTo>
                  <a:pt x="2623960" y="2302394"/>
                </a:lnTo>
                <a:cubicBezTo>
                  <a:pt x="2623960" y="2479990"/>
                  <a:pt x="2479990" y="2623960"/>
                  <a:pt x="2302394" y="2623960"/>
                </a:cubicBezTo>
                <a:lnTo>
                  <a:pt x="321566" y="2623960"/>
                </a:lnTo>
                <a:cubicBezTo>
                  <a:pt x="143970" y="2623960"/>
                  <a:pt x="0" y="2479990"/>
                  <a:pt x="0" y="2302394"/>
                </a:cubicBezTo>
                <a:lnTo>
                  <a:pt x="0" y="321566"/>
                </a:lnTo>
                <a:cubicBezTo>
                  <a:pt x="0" y="143970"/>
                  <a:pt x="143970" y="0"/>
                  <a:pt x="321566" y="0"/>
                </a:cubicBezTo>
                <a:close/>
              </a:path>
            </a:pathLst>
          </a:custGeom>
        </p:spPr>
      </p:pic>
      <p:sp>
        <p:nvSpPr>
          <p:cNvPr id="48" name="文本框 47">
            <a:extLst>
              <a:ext uri="{FF2B5EF4-FFF2-40B4-BE49-F238E27FC236}">
                <a16:creationId xmlns:a16="http://schemas.microsoft.com/office/drawing/2014/main" xmlns="" id="{65DA4508-FE59-4661-9CFE-BA1D8FEBE097}"/>
              </a:ext>
            </a:extLst>
          </p:cNvPr>
          <p:cNvSpPr txBox="1"/>
          <p:nvPr/>
        </p:nvSpPr>
        <p:spPr>
          <a:xfrm>
            <a:off x="6023395" y="2027428"/>
            <a:ext cx="3721724" cy="707886"/>
          </a:xfrm>
          <a:prstGeom prst="rect">
            <a:avLst/>
          </a:prstGeom>
          <a:noFill/>
        </p:spPr>
        <p:txBody>
          <a:bodyPr wrap="none" rtlCol="0">
            <a:spAutoFit/>
          </a:bodyPr>
          <a:lstStyle/>
          <a:p>
            <a:r>
              <a:rPr lang="en-US" altLang="zh-CN" sz="4000" dirty="0">
                <a:gradFill>
                  <a:gsLst>
                    <a:gs pos="19000">
                      <a:srgbClr val="0476A3"/>
                    </a:gs>
                    <a:gs pos="100000">
                      <a:srgbClr val="0A9B74"/>
                    </a:gs>
                  </a:gsLst>
                  <a:lin ang="1800000" scaled="0"/>
                </a:gradFill>
              </a:rPr>
              <a:t>Target user: Lift</a:t>
            </a:r>
            <a:endParaRPr lang="zh-CN" altLang="en-US" sz="4000" dirty="0">
              <a:gradFill>
                <a:gsLst>
                  <a:gs pos="19000">
                    <a:srgbClr val="0476A3"/>
                  </a:gs>
                  <a:gs pos="100000">
                    <a:srgbClr val="0A9B74"/>
                  </a:gs>
                </a:gsLst>
                <a:lin ang="1800000" scaled="0"/>
              </a:gradFill>
            </a:endParaRPr>
          </a:p>
        </p:txBody>
      </p:sp>
      <p:sp>
        <p:nvSpPr>
          <p:cNvPr id="49" name="文本框 48">
            <a:extLst>
              <a:ext uri="{FF2B5EF4-FFF2-40B4-BE49-F238E27FC236}">
                <a16:creationId xmlns:a16="http://schemas.microsoft.com/office/drawing/2014/main" xmlns="" id="{DD52D67B-3DDB-498C-BDB4-10B2252C56C0}"/>
              </a:ext>
            </a:extLst>
          </p:cNvPr>
          <p:cNvSpPr txBox="1"/>
          <p:nvPr/>
        </p:nvSpPr>
        <p:spPr>
          <a:xfrm>
            <a:off x="6067207" y="2767206"/>
            <a:ext cx="4383314" cy="2160591"/>
          </a:xfrm>
          <a:prstGeom prst="rect">
            <a:avLst/>
          </a:prstGeom>
          <a:noFill/>
        </p:spPr>
        <p:txBody>
          <a:bodyPr wrap="square" rtlCol="0">
            <a:spAutoFit/>
          </a:bodyPr>
          <a:lstStyle/>
          <a:p>
            <a:pPr algn="just">
              <a:lnSpc>
                <a:spcPct val="120000"/>
              </a:lnSpc>
            </a:pPr>
            <a:r>
              <a:rPr lang="en-US" altLang="zh-CN" sz="1600" dirty="0"/>
              <a:t>This product in particular is being developed for a specific client/target user- </a:t>
            </a:r>
            <a:r>
              <a:rPr lang="en-US" altLang="zh-CN" sz="1600" b="1" dirty="0"/>
              <a:t>Lyft. </a:t>
            </a:r>
          </a:p>
          <a:p>
            <a:pPr algn="just">
              <a:lnSpc>
                <a:spcPct val="120000"/>
              </a:lnSpc>
            </a:pPr>
            <a:endParaRPr lang="en-US" altLang="zh-CN" sz="1600" dirty="0"/>
          </a:p>
          <a:p>
            <a:pPr algn="just">
              <a:lnSpc>
                <a:spcPct val="120000"/>
              </a:lnSpc>
            </a:pPr>
            <a:r>
              <a:rPr lang="en-US" altLang="zh-CN" sz="1600" dirty="0"/>
              <a:t> Apart from Lyft, any company which is looking to manufacture, sell or use automated self-driving cars, such as Tesla, Uber, Toyota etc. would benefit from this product.</a:t>
            </a:r>
            <a:endParaRPr lang="zh-CN" altLang="en-US" sz="1600" dirty="0">
              <a:solidFill>
                <a:schemeClr val="bg2">
                  <a:lumMod val="75000"/>
                </a:schemeClr>
              </a:solidFill>
              <a:effectLst/>
              <a:latin typeface="+mn-ea"/>
            </a:endParaRPr>
          </a:p>
        </p:txBody>
      </p:sp>
    </p:spTree>
    <p:extLst>
      <p:ext uri="{BB962C8B-B14F-4D97-AF65-F5344CB8AC3E}">
        <p14:creationId xmlns:p14="http://schemas.microsoft.com/office/powerpoint/2010/main" val="3716136074"/>
      </p:ext>
    </p:extLst>
  </p:cSld>
  <p:clrMapOvr>
    <a:masterClrMapping/>
  </p:clrMapOvr>
  <mc:AlternateContent xmlns:mc="http://schemas.openxmlformats.org/markup-compatibility/2006" xmlns:p14="http://schemas.microsoft.com/office/powerpoint/2010/main">
    <mc:Choice Requires="p14">
      <p:transition spd="slow" p14:dur="1600" advTm="4000">
        <p:blinds dir="vert"/>
      </p:transition>
    </mc:Choice>
    <mc:Fallback xmlns="">
      <p:transition spd="slow" advTm="400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ntr" presetSubtype="0" fill="hold" nodeType="withEffect">
                                  <p:stCondLst>
                                    <p:cond delay="250"/>
                                  </p:stCondLst>
                                  <p:childTnLst>
                                    <p:set>
                                      <p:cBhvr>
                                        <p:cTn id="6" dur="1" fill="hold">
                                          <p:stCondLst>
                                            <p:cond delay="0"/>
                                          </p:stCondLst>
                                        </p:cTn>
                                        <p:tgtEl>
                                          <p:spTgt spid="47"/>
                                        </p:tgtEl>
                                        <p:attrNameLst>
                                          <p:attrName>style.visibility</p:attrName>
                                        </p:attrNameLst>
                                      </p:cBhvr>
                                      <p:to>
                                        <p:strVal val="visible"/>
                                      </p:to>
                                    </p:set>
                                    <p:animEffect transition="in" filter="fade">
                                      <p:cBhvr>
                                        <p:cTn id="7" dur="750"/>
                                        <p:tgtEl>
                                          <p:spTgt spid="47"/>
                                        </p:tgtEl>
                                      </p:cBhvr>
                                    </p:animEffect>
                                    <p:anim calcmode="lin" valueType="num">
                                      <p:cBhvr>
                                        <p:cTn id="8" dur="750" fill="hold"/>
                                        <p:tgtEl>
                                          <p:spTgt spid="47"/>
                                        </p:tgtEl>
                                        <p:attrNameLst>
                                          <p:attrName>style.rotation</p:attrName>
                                        </p:attrNameLst>
                                      </p:cBhvr>
                                      <p:tavLst>
                                        <p:tav tm="0">
                                          <p:val>
                                            <p:fltVal val="720"/>
                                          </p:val>
                                        </p:tav>
                                        <p:tav tm="100000">
                                          <p:val>
                                            <p:fltVal val="0"/>
                                          </p:val>
                                        </p:tav>
                                      </p:tavLst>
                                    </p:anim>
                                    <p:anim calcmode="lin" valueType="num">
                                      <p:cBhvr>
                                        <p:cTn id="9" dur="750" fill="hold"/>
                                        <p:tgtEl>
                                          <p:spTgt spid="47"/>
                                        </p:tgtEl>
                                        <p:attrNameLst>
                                          <p:attrName>ppt_h</p:attrName>
                                        </p:attrNameLst>
                                      </p:cBhvr>
                                      <p:tavLst>
                                        <p:tav tm="0">
                                          <p:val>
                                            <p:fltVal val="0"/>
                                          </p:val>
                                        </p:tav>
                                        <p:tav tm="100000">
                                          <p:val>
                                            <p:strVal val="#ppt_h"/>
                                          </p:val>
                                        </p:tav>
                                      </p:tavLst>
                                    </p:anim>
                                    <p:anim calcmode="lin" valueType="num">
                                      <p:cBhvr>
                                        <p:cTn id="10" dur="750" fill="hold"/>
                                        <p:tgtEl>
                                          <p:spTgt spid="47"/>
                                        </p:tgtEl>
                                        <p:attrNameLst>
                                          <p:attrName>ppt_w</p:attrName>
                                        </p:attrNameLst>
                                      </p:cBhvr>
                                      <p:tavLst>
                                        <p:tav tm="0">
                                          <p:val>
                                            <p:fltVal val="0"/>
                                          </p:val>
                                        </p:tav>
                                        <p:tav tm="100000">
                                          <p:val>
                                            <p:strVal val="#ppt_w"/>
                                          </p:val>
                                        </p:tav>
                                      </p:tavLst>
                                    </p:anim>
                                  </p:childTnLst>
                                </p:cTn>
                              </p:par>
                            </p:childTnLst>
                          </p:cTn>
                        </p:par>
                        <p:par>
                          <p:cTn id="11" fill="hold">
                            <p:stCondLst>
                              <p:cond delay="1000"/>
                            </p:stCondLst>
                            <p:childTnLst>
                              <p:par>
                                <p:cTn id="12" presetID="10" presetClass="entr" presetSubtype="0" fill="hold" grpId="0" nodeType="afterEffect">
                                  <p:stCondLst>
                                    <p:cond delay="0"/>
                                  </p:stCondLst>
                                  <p:childTnLst>
                                    <p:set>
                                      <p:cBhvr>
                                        <p:cTn id="13" dur="1" fill="hold">
                                          <p:stCondLst>
                                            <p:cond delay="0"/>
                                          </p:stCondLst>
                                        </p:cTn>
                                        <p:tgtEl>
                                          <p:spTgt spid="48"/>
                                        </p:tgtEl>
                                        <p:attrNameLst>
                                          <p:attrName>style.visibility</p:attrName>
                                        </p:attrNameLst>
                                      </p:cBhvr>
                                      <p:to>
                                        <p:strVal val="visible"/>
                                      </p:to>
                                    </p:set>
                                    <p:animEffect transition="in" filter="fade">
                                      <p:cBhvr>
                                        <p:cTn id="14" dur="500"/>
                                        <p:tgtEl>
                                          <p:spTgt spid="48"/>
                                        </p:tgtEl>
                                      </p:cBhvr>
                                    </p:animEffect>
                                  </p:childTnLst>
                                </p:cTn>
                              </p:par>
                            </p:childTnLst>
                          </p:cTn>
                        </p:par>
                        <p:par>
                          <p:cTn id="15" fill="hold">
                            <p:stCondLst>
                              <p:cond delay="1500"/>
                            </p:stCondLst>
                            <p:childTnLst>
                              <p:par>
                                <p:cTn id="16" presetID="10" presetClass="entr" presetSubtype="0" fill="hold" grpId="0" nodeType="afterEffect">
                                  <p:stCondLst>
                                    <p:cond delay="0"/>
                                  </p:stCondLst>
                                  <p:childTnLst>
                                    <p:set>
                                      <p:cBhvr>
                                        <p:cTn id="17" dur="1" fill="hold">
                                          <p:stCondLst>
                                            <p:cond delay="0"/>
                                          </p:stCondLst>
                                        </p:cTn>
                                        <p:tgtEl>
                                          <p:spTgt spid="49"/>
                                        </p:tgtEl>
                                        <p:attrNameLst>
                                          <p:attrName>style.visibility</p:attrName>
                                        </p:attrNameLst>
                                      </p:cBhvr>
                                      <p:to>
                                        <p:strVal val="visible"/>
                                      </p:to>
                                    </p:set>
                                    <p:animEffect transition="in" filter="fade">
                                      <p:cBhvr>
                                        <p:cTn id="18"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4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矩形 22">
            <a:extLst>
              <a:ext uri="{FF2B5EF4-FFF2-40B4-BE49-F238E27FC236}">
                <a16:creationId xmlns:a16="http://schemas.microsoft.com/office/drawing/2014/main" xmlns="" id="{4ADE7791-23CB-4E5C-B4E2-6CE9B97CD157}"/>
              </a:ext>
            </a:extLst>
          </p:cNvPr>
          <p:cNvSpPr/>
          <p:nvPr/>
        </p:nvSpPr>
        <p:spPr>
          <a:xfrm>
            <a:off x="190500" y="195064"/>
            <a:ext cx="11811000" cy="6414770"/>
          </a:xfrm>
          <a:prstGeom prst="rect">
            <a:avLst/>
          </a:prstGeom>
          <a:gradFill>
            <a:gsLst>
              <a:gs pos="19000">
                <a:srgbClr val="0476A3"/>
              </a:gs>
              <a:gs pos="100000">
                <a:srgbClr val="0A9B74"/>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grpSp>
        <p:nvGrpSpPr>
          <p:cNvPr id="17" name="组合 16"/>
          <p:cNvGrpSpPr/>
          <p:nvPr/>
        </p:nvGrpSpPr>
        <p:grpSpPr>
          <a:xfrm>
            <a:off x="1083310" y="4534535"/>
            <a:ext cx="10320655" cy="1120140"/>
            <a:chOff x="1706" y="7141"/>
            <a:chExt cx="16253" cy="1764"/>
          </a:xfrm>
        </p:grpSpPr>
        <p:sp>
          <p:nvSpPr>
            <p:cNvPr id="5" name="燕尾形 4"/>
            <p:cNvSpPr/>
            <p:nvPr/>
          </p:nvSpPr>
          <p:spPr>
            <a:xfrm>
              <a:off x="1706" y="7303"/>
              <a:ext cx="3575" cy="1602"/>
            </a:xfrm>
            <a:prstGeom prst="chevron">
              <a:avLst/>
            </a:prstGeom>
            <a:solidFill>
              <a:srgbClr val="FAC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5534" y="7141"/>
              <a:ext cx="12425" cy="1541"/>
            </a:xfrm>
            <a:prstGeom prst="rect">
              <a:avLst/>
            </a:prstGeom>
            <a:noFill/>
            <a:ln>
              <a:noFill/>
            </a:ln>
          </p:spPr>
          <p:txBody>
            <a:bodyPr wrap="square" rtlCol="0" anchor="t">
              <a:spAutoFit/>
            </a:bodyPr>
            <a:lstStyle/>
            <a:p>
              <a:pPr>
                <a:lnSpc>
                  <a:spcPct val="160000"/>
                </a:lnSpc>
              </a:pPr>
              <a:r>
                <a:rPr lang="en-US" altLang="zh-CN" dirty="0">
                  <a:solidFill>
                    <a:schemeClr val="bg1"/>
                  </a:solidFill>
                  <a:latin typeface="思源黑体" panose="020B0400000000000000" charset="-122"/>
                  <a:ea typeface="思源黑体" panose="020B0400000000000000" charset="-122"/>
                  <a:sym typeface="+mn-ea"/>
                </a:rPr>
                <a:t>I, Lyft, would like to use </a:t>
              </a:r>
              <a:r>
                <a:rPr lang="en-US" altLang="zh-CN" b="1" dirty="0">
                  <a:solidFill>
                    <a:schemeClr val="bg1"/>
                  </a:solidFill>
                  <a:latin typeface="思源黑体" panose="020B0400000000000000" charset="-122"/>
                  <a:ea typeface="思源黑体" panose="020B0400000000000000" charset="-122"/>
                  <a:sym typeface="+mn-ea"/>
                </a:rPr>
                <a:t>only</a:t>
              </a:r>
              <a:r>
                <a:rPr lang="en-US" altLang="zh-CN" dirty="0">
                  <a:solidFill>
                    <a:schemeClr val="bg1"/>
                  </a:solidFill>
                  <a:latin typeface="思源黑体" panose="020B0400000000000000" charset="-122"/>
                  <a:ea typeface="思源黑体" panose="020B0400000000000000" charset="-122"/>
                  <a:sym typeface="+mn-ea"/>
                </a:rPr>
                <a:t> the raw camera and </a:t>
              </a:r>
              <a:r>
                <a:rPr lang="en-US" altLang="zh-CN" dirty="0" err="1">
                  <a:solidFill>
                    <a:schemeClr val="bg1"/>
                  </a:solidFill>
                  <a:latin typeface="思源黑体" panose="020B0400000000000000" charset="-122"/>
                  <a:ea typeface="思源黑体" panose="020B0400000000000000" charset="-122"/>
                  <a:sym typeface="+mn-ea"/>
                </a:rPr>
                <a:t>lidar</a:t>
              </a:r>
              <a:r>
                <a:rPr lang="en-US" altLang="zh-CN" dirty="0">
                  <a:solidFill>
                    <a:schemeClr val="bg1"/>
                  </a:solidFill>
                  <a:latin typeface="思源黑体" panose="020B0400000000000000" charset="-122"/>
                  <a:ea typeface="思源黑体" panose="020B0400000000000000" charset="-122"/>
                  <a:sym typeface="+mn-ea"/>
                </a:rPr>
                <a:t> sensor inputs in order to facilitate autonomous driving, without any other sensors.</a:t>
              </a:r>
              <a:endParaRPr lang="zh-CN" altLang="en-US" dirty="0">
                <a:solidFill>
                  <a:schemeClr val="bg1"/>
                </a:solidFill>
                <a:latin typeface="思源黑体" panose="020B0400000000000000" charset="-122"/>
                <a:ea typeface="思源黑体" panose="020B0400000000000000" charset="-122"/>
                <a:sym typeface="+mn-ea"/>
              </a:endParaRPr>
            </a:p>
          </p:txBody>
        </p:sp>
      </p:grpSp>
      <p:grpSp>
        <p:nvGrpSpPr>
          <p:cNvPr id="16" name="组合 15"/>
          <p:cNvGrpSpPr/>
          <p:nvPr/>
        </p:nvGrpSpPr>
        <p:grpSpPr>
          <a:xfrm>
            <a:off x="1083310" y="3095625"/>
            <a:ext cx="10320655" cy="1120140"/>
            <a:chOff x="1706" y="4875"/>
            <a:chExt cx="16253" cy="1764"/>
          </a:xfrm>
        </p:grpSpPr>
        <p:sp>
          <p:nvSpPr>
            <p:cNvPr id="4" name="燕尾形 3"/>
            <p:cNvSpPr/>
            <p:nvPr/>
          </p:nvSpPr>
          <p:spPr>
            <a:xfrm>
              <a:off x="1706" y="5037"/>
              <a:ext cx="3575" cy="1602"/>
            </a:xfrm>
            <a:prstGeom prst="chevron">
              <a:avLst/>
            </a:prstGeom>
            <a:solidFill>
              <a:srgbClr val="7CB5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5534" y="4875"/>
              <a:ext cx="12425" cy="1541"/>
            </a:xfrm>
            <a:prstGeom prst="rect">
              <a:avLst/>
            </a:prstGeom>
            <a:noFill/>
            <a:ln>
              <a:noFill/>
            </a:ln>
          </p:spPr>
          <p:txBody>
            <a:bodyPr wrap="square" rtlCol="0" anchor="t">
              <a:spAutoFit/>
            </a:bodyPr>
            <a:lstStyle/>
            <a:p>
              <a:pPr>
                <a:lnSpc>
                  <a:spcPct val="160000"/>
                </a:lnSpc>
              </a:pPr>
              <a:r>
                <a:rPr lang="en-US" altLang="zh-CN" dirty="0">
                  <a:solidFill>
                    <a:schemeClr val="bg1"/>
                  </a:solidFill>
                  <a:latin typeface="思源黑体" panose="020B0400000000000000" charset="-122"/>
                  <a:ea typeface="思源黑体" panose="020B0400000000000000" charset="-122"/>
                  <a:sym typeface="+mn-ea"/>
                </a:rPr>
                <a:t>I, Lyft, would like a software that can accurately tell me the </a:t>
              </a:r>
              <a:r>
                <a:rPr lang="en-US" altLang="zh-CN" b="1" dirty="0">
                  <a:solidFill>
                    <a:schemeClr val="bg1"/>
                  </a:solidFill>
                  <a:latin typeface="思源黑体" panose="020B0400000000000000" charset="-122"/>
                  <a:ea typeface="思源黑体" panose="020B0400000000000000" charset="-122"/>
                  <a:sym typeface="+mn-ea"/>
                </a:rPr>
                <a:t>bounding volume</a:t>
              </a:r>
              <a:r>
                <a:rPr lang="en-US" altLang="zh-CN" dirty="0">
                  <a:solidFill>
                    <a:schemeClr val="bg1"/>
                  </a:solidFill>
                  <a:latin typeface="思源黑体" panose="020B0400000000000000" charset="-122"/>
                  <a:ea typeface="思源黑体" panose="020B0400000000000000" charset="-122"/>
                  <a:sym typeface="+mn-ea"/>
                </a:rPr>
                <a:t>, center, width, length and height of a given object in the picture.</a:t>
              </a:r>
              <a:endParaRPr lang="zh-CN" altLang="en-US" dirty="0">
                <a:solidFill>
                  <a:schemeClr val="bg1"/>
                </a:solidFill>
                <a:latin typeface="思源黑体" panose="020B0400000000000000" charset="-122"/>
                <a:ea typeface="思源黑体" panose="020B0400000000000000" charset="-122"/>
                <a:sym typeface="+mn-ea"/>
              </a:endParaRPr>
            </a:p>
          </p:txBody>
        </p:sp>
      </p:grpSp>
      <p:grpSp>
        <p:nvGrpSpPr>
          <p:cNvPr id="15" name="组合 14"/>
          <p:cNvGrpSpPr/>
          <p:nvPr/>
        </p:nvGrpSpPr>
        <p:grpSpPr>
          <a:xfrm>
            <a:off x="1083310" y="1616710"/>
            <a:ext cx="10320655" cy="1086485"/>
            <a:chOff x="1706" y="2546"/>
            <a:chExt cx="16253" cy="1711"/>
          </a:xfrm>
        </p:grpSpPr>
        <p:sp>
          <p:nvSpPr>
            <p:cNvPr id="3" name="燕尾形 2"/>
            <p:cNvSpPr/>
            <p:nvPr/>
          </p:nvSpPr>
          <p:spPr>
            <a:xfrm>
              <a:off x="1706" y="2655"/>
              <a:ext cx="3575" cy="1602"/>
            </a:xfrm>
            <a:prstGeom prst="chevron">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5534" y="2546"/>
              <a:ext cx="12425" cy="1449"/>
            </a:xfrm>
            <a:prstGeom prst="rect">
              <a:avLst/>
            </a:prstGeom>
            <a:noFill/>
            <a:ln>
              <a:noFill/>
            </a:ln>
          </p:spPr>
          <p:txBody>
            <a:bodyPr wrap="square" rtlCol="0" anchor="t">
              <a:spAutoFit/>
            </a:bodyPr>
            <a:lstStyle/>
            <a:p>
              <a:pPr algn="l">
                <a:lnSpc>
                  <a:spcPct val="160000"/>
                </a:lnSpc>
              </a:pPr>
              <a:r>
                <a:rPr lang="en-US" altLang="zh-CN" dirty="0">
                  <a:solidFill>
                    <a:schemeClr val="bg1"/>
                  </a:solidFill>
                  <a:latin typeface="思源黑体" panose="020B0400000000000000" charset="-122"/>
                  <a:ea typeface="思源黑体" panose="020B0400000000000000" charset="-122"/>
                  <a:sym typeface="+mn-ea"/>
                </a:rPr>
                <a:t>I, Lyft, would like a software that can differentiate between different types of vehicles, living and non living objects, and traffic signs.</a:t>
              </a:r>
              <a:endParaRPr lang="zh-CN" altLang="en-US" dirty="0">
                <a:solidFill>
                  <a:schemeClr val="bg1"/>
                </a:solidFill>
                <a:effectLst/>
                <a:latin typeface="思源黑体" panose="020B0400000000000000" charset="-122"/>
                <a:ea typeface="思源黑体" panose="020B0400000000000000" charset="-122"/>
                <a:sym typeface="+mn-ea"/>
              </a:endParaRPr>
            </a:p>
          </p:txBody>
        </p:sp>
      </p:grpSp>
      <p:sp>
        <p:nvSpPr>
          <p:cNvPr id="24" name="TextBox 23"/>
          <p:cNvSpPr txBox="1"/>
          <p:nvPr/>
        </p:nvSpPr>
        <p:spPr>
          <a:xfrm>
            <a:off x="4724399" y="831334"/>
            <a:ext cx="3098802" cy="781752"/>
          </a:xfrm>
          <a:prstGeom prst="rect">
            <a:avLst/>
          </a:prstGeom>
          <a:noFill/>
        </p:spPr>
        <p:txBody>
          <a:bodyPr wrap="square" rtlCol="0">
            <a:spAutoFit/>
          </a:bodyPr>
          <a:lstStyle/>
          <a:p>
            <a:pPr>
              <a:lnSpc>
                <a:spcPct val="160000"/>
              </a:lnSpc>
            </a:pPr>
            <a:r>
              <a:rPr lang="en-US" altLang="zh-CN" sz="2800" b="1" dirty="0">
                <a:solidFill>
                  <a:schemeClr val="bg1"/>
                </a:solidFill>
                <a:latin typeface="思源黑体" panose="020B0400000000000000" charset="-122"/>
                <a:ea typeface="思源黑体" panose="020B0400000000000000" charset="-122"/>
              </a:rPr>
              <a:t>User   Stories  from</a:t>
            </a:r>
            <a:endParaRPr lang="zh-CN" altLang="en-US" sz="2800" b="1" dirty="0">
              <a:solidFill>
                <a:schemeClr val="bg1"/>
              </a:solidFill>
              <a:latin typeface="思源黑体" panose="020B0400000000000000" charset="-122"/>
              <a:ea typeface="思源黑体" panose="020B0400000000000000" charset="-122"/>
            </a:endParaRPr>
          </a:p>
        </p:txBody>
      </p:sp>
      <p:sp>
        <p:nvSpPr>
          <p:cNvPr id="2" name="TextBox 1"/>
          <p:cNvSpPr txBox="1"/>
          <p:nvPr/>
        </p:nvSpPr>
        <p:spPr>
          <a:xfrm>
            <a:off x="7975600" y="995779"/>
            <a:ext cx="3733800" cy="800219"/>
          </a:xfrm>
          <a:prstGeom prst="rect">
            <a:avLst/>
          </a:prstGeom>
          <a:noFill/>
        </p:spPr>
        <p:txBody>
          <a:bodyPr wrap="square" rtlCol="0">
            <a:spAutoFit/>
          </a:bodyPr>
          <a:lstStyle/>
          <a:p>
            <a:r>
              <a:rPr lang="en-US" altLang="zh-CN" sz="2800" b="1" dirty="0">
                <a:solidFill>
                  <a:schemeClr val="bg1"/>
                </a:solidFill>
                <a:latin typeface="思源黑体" panose="020B0400000000000000" charset="-122"/>
                <a:ea typeface="思源黑体" panose="020B0400000000000000" charset="-122"/>
              </a:rPr>
              <a:t>Lyft</a:t>
            </a:r>
            <a:endParaRPr lang="zh-CN" altLang="en-US" sz="2800" b="1" dirty="0">
              <a:solidFill>
                <a:schemeClr val="bg1"/>
              </a:solidFill>
              <a:latin typeface="思源黑体" panose="020B0400000000000000" charset="-122"/>
              <a:ea typeface="思源黑体" panose="020B0400000000000000" charset="-122"/>
            </a:endParaRPr>
          </a:p>
          <a:p>
            <a:endParaRPr lang="zh-CN" altLang="en-US" dirty="0"/>
          </a:p>
        </p:txBody>
      </p:sp>
    </p:spTree>
    <p:custDataLst>
      <p:tags r:id="rId1"/>
    </p:custDataLst>
    <p:extLst>
      <p:ext uri="{BB962C8B-B14F-4D97-AF65-F5344CB8AC3E}">
        <p14:creationId xmlns:p14="http://schemas.microsoft.com/office/powerpoint/2010/main" val="3903632235"/>
      </p:ext>
    </p:extLst>
  </p:cSld>
  <p:clrMapOvr>
    <a:masterClrMapping/>
  </p:clrMapOvr>
  <p:transition advClick="0" advTm="0">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down)">
                                      <p:cBhvr>
                                        <p:cTn id="7" dur="500"/>
                                        <p:tgtEl>
                                          <p:spTgt spid="15"/>
                                        </p:tgtEl>
                                      </p:cBhvr>
                                    </p:animEffect>
                                  </p:childTnLst>
                                </p:cTn>
                              </p:par>
                              <p:par>
                                <p:cTn id="8" presetID="22" presetClass="entr" presetSubtype="4"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wipe(down)">
                                      <p:cBhvr>
                                        <p:cTn id="10" dur="500"/>
                                        <p:tgtEl>
                                          <p:spTgt spid="16"/>
                                        </p:tgtEl>
                                      </p:cBhvr>
                                    </p:animEffect>
                                  </p:childTnLst>
                                </p:cTn>
                              </p:par>
                              <p:par>
                                <p:cTn id="11" presetID="22" presetClass="entr" presetSubtype="4"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wipe(down)">
                                      <p:cBhvr>
                                        <p:cTn id="13" dur="500"/>
                                        <p:tgtEl>
                                          <p:spTgt spid="17"/>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randombar(horizontal)">
                                      <p:cBhvr>
                                        <p:cTn id="16" dur="500"/>
                                        <p:tgtEl>
                                          <p:spTgt spid="23"/>
                                        </p:tgtEl>
                                      </p:cBhvr>
                                    </p:animEffect>
                                  </p:childTnLst>
                                </p:cTn>
                              </p:par>
                            </p:childTnLst>
                          </p:cTn>
                        </p:par>
                        <p:par>
                          <p:cTn id="17" fill="hold">
                            <p:stCondLst>
                              <p:cond delay="500"/>
                            </p:stCondLst>
                            <p:childTnLst>
                              <p:par>
                                <p:cTn id="18" presetID="32" presetClass="emph" presetSubtype="0" fill="hold" grpId="0" nodeType="afterEffect">
                                  <p:stCondLst>
                                    <p:cond delay="0"/>
                                  </p:stCondLst>
                                  <p:childTnLst>
                                    <p:animRot by="120000">
                                      <p:cBhvr>
                                        <p:cTn id="19" dur="100" fill="hold">
                                          <p:stCondLst>
                                            <p:cond delay="0"/>
                                          </p:stCondLst>
                                        </p:cTn>
                                        <p:tgtEl>
                                          <p:spTgt spid="2"/>
                                        </p:tgtEl>
                                        <p:attrNameLst>
                                          <p:attrName>r</p:attrName>
                                        </p:attrNameLst>
                                      </p:cBhvr>
                                    </p:animRot>
                                    <p:animRot by="-240000">
                                      <p:cBhvr>
                                        <p:cTn id="20" dur="200" fill="hold">
                                          <p:stCondLst>
                                            <p:cond delay="200"/>
                                          </p:stCondLst>
                                        </p:cTn>
                                        <p:tgtEl>
                                          <p:spTgt spid="2"/>
                                        </p:tgtEl>
                                        <p:attrNameLst>
                                          <p:attrName>r</p:attrName>
                                        </p:attrNameLst>
                                      </p:cBhvr>
                                    </p:animRot>
                                    <p:animRot by="240000">
                                      <p:cBhvr>
                                        <p:cTn id="21" dur="200" fill="hold">
                                          <p:stCondLst>
                                            <p:cond delay="400"/>
                                          </p:stCondLst>
                                        </p:cTn>
                                        <p:tgtEl>
                                          <p:spTgt spid="2"/>
                                        </p:tgtEl>
                                        <p:attrNameLst>
                                          <p:attrName>r</p:attrName>
                                        </p:attrNameLst>
                                      </p:cBhvr>
                                    </p:animRot>
                                    <p:animRot by="-240000">
                                      <p:cBhvr>
                                        <p:cTn id="22" dur="200" fill="hold">
                                          <p:stCondLst>
                                            <p:cond delay="600"/>
                                          </p:stCondLst>
                                        </p:cTn>
                                        <p:tgtEl>
                                          <p:spTgt spid="2"/>
                                        </p:tgtEl>
                                        <p:attrNameLst>
                                          <p:attrName>r</p:attrName>
                                        </p:attrNameLst>
                                      </p:cBhvr>
                                    </p:animRot>
                                    <p:animRot by="120000">
                                      <p:cBhvr>
                                        <p:cTn id="23" dur="200" fill="hold">
                                          <p:stCondLst>
                                            <p:cond delay="800"/>
                                          </p:stCondLst>
                                        </p:cTn>
                                        <p:tgtEl>
                                          <p:spTgt spid="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矩形 22">
            <a:extLst>
              <a:ext uri="{FF2B5EF4-FFF2-40B4-BE49-F238E27FC236}">
                <a16:creationId xmlns:a16="http://schemas.microsoft.com/office/drawing/2014/main" xmlns="" id="{4ADE7791-23CB-4E5C-B4E2-6CE9B97CD157}"/>
              </a:ext>
            </a:extLst>
          </p:cNvPr>
          <p:cNvSpPr/>
          <p:nvPr/>
        </p:nvSpPr>
        <p:spPr>
          <a:xfrm>
            <a:off x="190500" y="151130"/>
            <a:ext cx="11811000" cy="6414770"/>
          </a:xfrm>
          <a:prstGeom prst="rect">
            <a:avLst/>
          </a:prstGeom>
          <a:gradFill>
            <a:gsLst>
              <a:gs pos="19000">
                <a:srgbClr val="0476A3"/>
              </a:gs>
              <a:gs pos="100000">
                <a:srgbClr val="0A9B74"/>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grpSp>
        <p:nvGrpSpPr>
          <p:cNvPr id="17" name="组合 16"/>
          <p:cNvGrpSpPr/>
          <p:nvPr/>
        </p:nvGrpSpPr>
        <p:grpSpPr>
          <a:xfrm>
            <a:off x="1083310" y="4534535"/>
            <a:ext cx="10320655" cy="1120140"/>
            <a:chOff x="1706" y="7141"/>
            <a:chExt cx="16253" cy="1764"/>
          </a:xfrm>
        </p:grpSpPr>
        <p:sp>
          <p:nvSpPr>
            <p:cNvPr id="5" name="燕尾形 4"/>
            <p:cNvSpPr/>
            <p:nvPr/>
          </p:nvSpPr>
          <p:spPr>
            <a:xfrm>
              <a:off x="1706" y="7303"/>
              <a:ext cx="3575" cy="1602"/>
            </a:xfrm>
            <a:prstGeom prst="chevron">
              <a:avLst/>
            </a:prstGeom>
            <a:solidFill>
              <a:srgbClr val="FAC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5534" y="7141"/>
              <a:ext cx="12425" cy="1541"/>
            </a:xfrm>
            <a:prstGeom prst="rect">
              <a:avLst/>
            </a:prstGeom>
            <a:noFill/>
            <a:ln>
              <a:noFill/>
            </a:ln>
          </p:spPr>
          <p:txBody>
            <a:bodyPr wrap="square" rtlCol="0" anchor="t">
              <a:spAutoFit/>
            </a:bodyPr>
            <a:lstStyle/>
            <a:p>
              <a:pPr>
                <a:lnSpc>
                  <a:spcPct val="160000"/>
                </a:lnSpc>
              </a:pPr>
              <a:r>
                <a:rPr lang="en-US" altLang="zh-CN" dirty="0">
                  <a:solidFill>
                    <a:schemeClr val="bg1"/>
                  </a:solidFill>
                  <a:latin typeface="思源黑体" panose="020B0400000000000000" charset="-122"/>
                  <a:ea typeface="思源黑体" panose="020B0400000000000000" charset="-122"/>
                  <a:sym typeface="+mn-ea"/>
                </a:rPr>
                <a:t>I, the car manufacturer, would like a software that can be used in a range of autonomous vehicles, with </a:t>
              </a:r>
              <a:r>
                <a:rPr lang="en-US" altLang="zh-CN" b="1" dirty="0">
                  <a:solidFill>
                    <a:schemeClr val="bg1"/>
                  </a:solidFill>
                  <a:latin typeface="思源黑体" panose="020B0400000000000000" charset="-122"/>
                  <a:ea typeface="思源黑体" panose="020B0400000000000000" charset="-122"/>
                  <a:sym typeface="+mn-ea"/>
                </a:rPr>
                <a:t>little modifications</a:t>
              </a:r>
              <a:r>
                <a:rPr lang="en-US" altLang="zh-CN" dirty="0">
                  <a:solidFill>
                    <a:schemeClr val="bg1"/>
                  </a:solidFill>
                  <a:latin typeface="思源黑体" panose="020B0400000000000000" charset="-122"/>
                  <a:ea typeface="思源黑体" panose="020B0400000000000000" charset="-122"/>
                  <a:sym typeface="+mn-ea"/>
                </a:rPr>
                <a:t>.</a:t>
              </a:r>
              <a:endParaRPr lang="zh-CN" altLang="en-US" dirty="0">
                <a:solidFill>
                  <a:schemeClr val="bg1"/>
                </a:solidFill>
                <a:latin typeface="思源黑体" panose="020B0400000000000000" charset="-122"/>
                <a:ea typeface="思源黑体" panose="020B0400000000000000" charset="-122"/>
                <a:sym typeface="+mn-ea"/>
              </a:endParaRPr>
            </a:p>
          </p:txBody>
        </p:sp>
      </p:grpSp>
      <p:grpSp>
        <p:nvGrpSpPr>
          <p:cNvPr id="16" name="组合 15"/>
          <p:cNvGrpSpPr/>
          <p:nvPr/>
        </p:nvGrpSpPr>
        <p:grpSpPr>
          <a:xfrm>
            <a:off x="1083310" y="3095625"/>
            <a:ext cx="10320655" cy="1421765"/>
            <a:chOff x="1706" y="4875"/>
            <a:chExt cx="16253" cy="2239"/>
          </a:xfrm>
        </p:grpSpPr>
        <p:sp>
          <p:nvSpPr>
            <p:cNvPr id="4" name="燕尾形 3"/>
            <p:cNvSpPr/>
            <p:nvPr/>
          </p:nvSpPr>
          <p:spPr>
            <a:xfrm>
              <a:off x="1706" y="5037"/>
              <a:ext cx="3575" cy="1602"/>
            </a:xfrm>
            <a:prstGeom prst="chevron">
              <a:avLst/>
            </a:prstGeom>
            <a:solidFill>
              <a:srgbClr val="7CB5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5534" y="4875"/>
              <a:ext cx="12425" cy="2239"/>
            </a:xfrm>
            <a:prstGeom prst="rect">
              <a:avLst/>
            </a:prstGeom>
            <a:noFill/>
            <a:ln>
              <a:noFill/>
            </a:ln>
          </p:spPr>
          <p:txBody>
            <a:bodyPr wrap="square" rtlCol="0" anchor="t">
              <a:spAutoFit/>
            </a:bodyPr>
            <a:lstStyle/>
            <a:p>
              <a:pPr>
                <a:lnSpc>
                  <a:spcPct val="160000"/>
                </a:lnSpc>
              </a:pPr>
              <a:r>
                <a:rPr lang="en-US" altLang="zh-CN" dirty="0">
                  <a:solidFill>
                    <a:schemeClr val="bg1"/>
                  </a:solidFill>
                  <a:latin typeface="思源黑体" panose="020B0400000000000000" charset="-122"/>
                  <a:ea typeface="思源黑体" panose="020B0400000000000000" charset="-122"/>
                  <a:sym typeface="+mn-ea"/>
                </a:rPr>
                <a:t>I, a robotics developer, would like a software that can be used by a robot to build a semantically </a:t>
              </a:r>
              <a:r>
                <a:rPr lang="en-US" altLang="zh-CN" b="1" dirty="0">
                  <a:solidFill>
                    <a:schemeClr val="bg1"/>
                  </a:solidFill>
                  <a:latin typeface="思源黑体" panose="020B0400000000000000" charset="-122"/>
                  <a:ea typeface="思源黑体" panose="020B0400000000000000" charset="-122"/>
                  <a:sym typeface="+mn-ea"/>
                </a:rPr>
                <a:t>annotated 3D map</a:t>
              </a:r>
              <a:r>
                <a:rPr lang="en-US" altLang="zh-CN" dirty="0">
                  <a:solidFill>
                    <a:schemeClr val="bg1"/>
                  </a:solidFill>
                  <a:latin typeface="思源黑体" panose="020B0400000000000000" charset="-122"/>
                  <a:ea typeface="思源黑体" panose="020B0400000000000000" charset="-122"/>
                  <a:sym typeface="+mn-ea"/>
                </a:rPr>
                <a:t> in real time, to improve robot-human interactions.</a:t>
              </a:r>
              <a:endParaRPr lang="zh-CN" altLang="en-US" dirty="0">
                <a:solidFill>
                  <a:schemeClr val="bg1"/>
                </a:solidFill>
                <a:latin typeface="思源黑体" panose="020B0400000000000000" charset="-122"/>
                <a:ea typeface="思源黑体" panose="020B0400000000000000" charset="-122"/>
                <a:sym typeface="+mn-ea"/>
              </a:endParaRPr>
            </a:p>
          </p:txBody>
        </p:sp>
      </p:grpSp>
      <p:grpSp>
        <p:nvGrpSpPr>
          <p:cNvPr id="15" name="组合 14"/>
          <p:cNvGrpSpPr/>
          <p:nvPr/>
        </p:nvGrpSpPr>
        <p:grpSpPr>
          <a:xfrm>
            <a:off x="1083310" y="1616710"/>
            <a:ext cx="10320655" cy="1086485"/>
            <a:chOff x="1706" y="2546"/>
            <a:chExt cx="16253" cy="1711"/>
          </a:xfrm>
        </p:grpSpPr>
        <p:sp>
          <p:nvSpPr>
            <p:cNvPr id="3" name="燕尾形 2"/>
            <p:cNvSpPr/>
            <p:nvPr/>
          </p:nvSpPr>
          <p:spPr>
            <a:xfrm>
              <a:off x="1706" y="2655"/>
              <a:ext cx="3575" cy="1602"/>
            </a:xfrm>
            <a:prstGeom prst="chevron">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5534" y="2546"/>
              <a:ext cx="12425" cy="1541"/>
            </a:xfrm>
            <a:prstGeom prst="rect">
              <a:avLst/>
            </a:prstGeom>
            <a:noFill/>
            <a:ln>
              <a:noFill/>
            </a:ln>
          </p:spPr>
          <p:txBody>
            <a:bodyPr wrap="square" rtlCol="0" anchor="t">
              <a:spAutoFit/>
            </a:bodyPr>
            <a:lstStyle/>
            <a:p>
              <a:pPr>
                <a:lnSpc>
                  <a:spcPct val="160000"/>
                </a:lnSpc>
              </a:pPr>
              <a:r>
                <a:rPr lang="en-US" altLang="zh-CN" dirty="0">
                  <a:solidFill>
                    <a:schemeClr val="bg1"/>
                  </a:solidFill>
                  <a:latin typeface="思源黑体" panose="020B0400000000000000" charset="-122"/>
                  <a:ea typeface="思源黑体" panose="020B0400000000000000" charset="-122"/>
                  <a:sym typeface="+mn-ea"/>
                </a:rPr>
                <a:t>I, the researcher, would like a software that can automatically annotate/label a picture so I may </a:t>
              </a:r>
              <a:r>
                <a:rPr lang="en-US" altLang="zh-CN" b="1" dirty="0">
                  <a:solidFill>
                    <a:schemeClr val="bg1"/>
                  </a:solidFill>
                  <a:latin typeface="思源黑体" panose="020B0400000000000000" charset="-122"/>
                  <a:ea typeface="思源黑体" panose="020B0400000000000000" charset="-122"/>
                  <a:sym typeface="+mn-ea"/>
                </a:rPr>
                <a:t>classify objects </a:t>
              </a:r>
              <a:r>
                <a:rPr lang="en-US" altLang="zh-CN" dirty="0">
                  <a:solidFill>
                    <a:schemeClr val="bg1"/>
                  </a:solidFill>
                  <a:latin typeface="思源黑体" panose="020B0400000000000000" charset="-122"/>
                  <a:ea typeface="思源黑体" panose="020B0400000000000000" charset="-122"/>
                  <a:sym typeface="+mn-ea"/>
                </a:rPr>
                <a:t>of interest to me.</a:t>
              </a:r>
            </a:p>
          </p:txBody>
        </p:sp>
      </p:grpSp>
      <p:sp>
        <p:nvSpPr>
          <p:cNvPr id="24" name="TextBox 23"/>
          <p:cNvSpPr txBox="1"/>
          <p:nvPr/>
        </p:nvSpPr>
        <p:spPr>
          <a:xfrm>
            <a:off x="4724398" y="834958"/>
            <a:ext cx="3124202" cy="781752"/>
          </a:xfrm>
          <a:prstGeom prst="rect">
            <a:avLst/>
          </a:prstGeom>
          <a:noFill/>
        </p:spPr>
        <p:txBody>
          <a:bodyPr wrap="square" rtlCol="0">
            <a:spAutoFit/>
          </a:bodyPr>
          <a:lstStyle/>
          <a:p>
            <a:pPr>
              <a:lnSpc>
                <a:spcPct val="160000"/>
              </a:lnSpc>
            </a:pPr>
            <a:r>
              <a:rPr lang="en-US" altLang="zh-CN" sz="2800" b="1" dirty="0">
                <a:solidFill>
                  <a:schemeClr val="bg1"/>
                </a:solidFill>
                <a:latin typeface="思源黑体" panose="020B0400000000000000" charset="-122"/>
                <a:ea typeface="思源黑体" panose="020B0400000000000000" charset="-122"/>
              </a:rPr>
              <a:t>User   Stories  from</a:t>
            </a:r>
            <a:endParaRPr lang="zh-CN" altLang="en-US" sz="2800" b="1" dirty="0">
              <a:solidFill>
                <a:schemeClr val="bg1"/>
              </a:solidFill>
              <a:latin typeface="思源黑体" panose="020B0400000000000000" charset="-122"/>
              <a:ea typeface="思源黑体" panose="020B0400000000000000" charset="-122"/>
            </a:endParaRPr>
          </a:p>
        </p:txBody>
      </p:sp>
      <p:sp>
        <p:nvSpPr>
          <p:cNvPr id="13" name="TextBox 12"/>
          <p:cNvSpPr txBox="1"/>
          <p:nvPr/>
        </p:nvSpPr>
        <p:spPr>
          <a:xfrm>
            <a:off x="7848600" y="995779"/>
            <a:ext cx="4343400" cy="800219"/>
          </a:xfrm>
          <a:prstGeom prst="rect">
            <a:avLst/>
          </a:prstGeom>
          <a:noFill/>
        </p:spPr>
        <p:txBody>
          <a:bodyPr wrap="square" rtlCol="0">
            <a:spAutoFit/>
          </a:bodyPr>
          <a:lstStyle/>
          <a:p>
            <a:r>
              <a:rPr lang="en-US" altLang="zh-CN" sz="2800" b="1" dirty="0">
                <a:solidFill>
                  <a:schemeClr val="bg1"/>
                </a:solidFill>
                <a:latin typeface="思源黑体" panose="020B0400000000000000" charset="-122"/>
                <a:ea typeface="思源黑体" panose="020B0400000000000000" charset="-122"/>
              </a:rPr>
              <a:t>others</a:t>
            </a:r>
            <a:endParaRPr lang="zh-CN" altLang="en-US" sz="2800" b="1" dirty="0">
              <a:solidFill>
                <a:schemeClr val="bg1"/>
              </a:solidFill>
              <a:latin typeface="思源黑体" panose="020B0400000000000000" charset="-122"/>
              <a:ea typeface="思源黑体" panose="020B0400000000000000" charset="-122"/>
            </a:endParaRPr>
          </a:p>
          <a:p>
            <a:endParaRPr lang="zh-CN" altLang="en-US" dirty="0"/>
          </a:p>
        </p:txBody>
      </p:sp>
    </p:spTree>
    <p:custDataLst>
      <p:tags r:id="rId1"/>
    </p:custDataLst>
    <p:extLst>
      <p:ext uri="{BB962C8B-B14F-4D97-AF65-F5344CB8AC3E}">
        <p14:creationId xmlns:p14="http://schemas.microsoft.com/office/powerpoint/2010/main" val="2611681459"/>
      </p:ext>
    </p:extLst>
  </p:cSld>
  <p:clrMapOvr>
    <a:masterClrMapping/>
  </p:clrMapOvr>
  <p:transition advClick="0" advTm="0">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down)">
                                      <p:cBhvr>
                                        <p:cTn id="7" dur="500"/>
                                        <p:tgtEl>
                                          <p:spTgt spid="15"/>
                                        </p:tgtEl>
                                      </p:cBhvr>
                                    </p:animEffect>
                                  </p:childTnLst>
                                </p:cTn>
                              </p:par>
                              <p:par>
                                <p:cTn id="8" presetID="22" presetClass="entr" presetSubtype="4"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wipe(down)">
                                      <p:cBhvr>
                                        <p:cTn id="10" dur="500"/>
                                        <p:tgtEl>
                                          <p:spTgt spid="16"/>
                                        </p:tgtEl>
                                      </p:cBhvr>
                                    </p:animEffect>
                                  </p:childTnLst>
                                </p:cTn>
                              </p:par>
                              <p:par>
                                <p:cTn id="11" presetID="22" presetClass="entr" presetSubtype="4"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wipe(down)">
                                      <p:cBhvr>
                                        <p:cTn id="13" dur="500"/>
                                        <p:tgtEl>
                                          <p:spTgt spid="17"/>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randombar(horizontal)">
                                      <p:cBhvr>
                                        <p:cTn id="16" dur="500"/>
                                        <p:tgtEl>
                                          <p:spTgt spid="23"/>
                                        </p:tgtEl>
                                      </p:cBhvr>
                                    </p:animEffect>
                                  </p:childTnLst>
                                </p:cTn>
                              </p:par>
                            </p:childTnLst>
                          </p:cTn>
                        </p:par>
                        <p:par>
                          <p:cTn id="17" fill="hold">
                            <p:stCondLst>
                              <p:cond delay="500"/>
                            </p:stCondLst>
                            <p:childTnLst>
                              <p:par>
                                <p:cTn id="18" presetID="32" presetClass="emph" presetSubtype="0" fill="hold" grpId="0" nodeType="afterEffect">
                                  <p:stCondLst>
                                    <p:cond delay="0"/>
                                  </p:stCondLst>
                                  <p:childTnLst>
                                    <p:animRot by="120000">
                                      <p:cBhvr>
                                        <p:cTn id="19" dur="100" fill="hold">
                                          <p:stCondLst>
                                            <p:cond delay="0"/>
                                          </p:stCondLst>
                                        </p:cTn>
                                        <p:tgtEl>
                                          <p:spTgt spid="13"/>
                                        </p:tgtEl>
                                        <p:attrNameLst>
                                          <p:attrName>r</p:attrName>
                                        </p:attrNameLst>
                                      </p:cBhvr>
                                    </p:animRot>
                                    <p:animRot by="-240000">
                                      <p:cBhvr>
                                        <p:cTn id="20" dur="200" fill="hold">
                                          <p:stCondLst>
                                            <p:cond delay="200"/>
                                          </p:stCondLst>
                                        </p:cTn>
                                        <p:tgtEl>
                                          <p:spTgt spid="13"/>
                                        </p:tgtEl>
                                        <p:attrNameLst>
                                          <p:attrName>r</p:attrName>
                                        </p:attrNameLst>
                                      </p:cBhvr>
                                    </p:animRot>
                                    <p:animRot by="240000">
                                      <p:cBhvr>
                                        <p:cTn id="21" dur="200" fill="hold">
                                          <p:stCondLst>
                                            <p:cond delay="400"/>
                                          </p:stCondLst>
                                        </p:cTn>
                                        <p:tgtEl>
                                          <p:spTgt spid="13"/>
                                        </p:tgtEl>
                                        <p:attrNameLst>
                                          <p:attrName>r</p:attrName>
                                        </p:attrNameLst>
                                      </p:cBhvr>
                                    </p:animRot>
                                    <p:animRot by="-240000">
                                      <p:cBhvr>
                                        <p:cTn id="22" dur="200" fill="hold">
                                          <p:stCondLst>
                                            <p:cond delay="600"/>
                                          </p:stCondLst>
                                        </p:cTn>
                                        <p:tgtEl>
                                          <p:spTgt spid="13"/>
                                        </p:tgtEl>
                                        <p:attrNameLst>
                                          <p:attrName>r</p:attrName>
                                        </p:attrNameLst>
                                      </p:cBhvr>
                                    </p:animRot>
                                    <p:animRot by="120000">
                                      <p:cBhvr>
                                        <p:cTn id="23" dur="200" fill="hold">
                                          <p:stCondLst>
                                            <p:cond delay="800"/>
                                          </p:stCondLst>
                                        </p:cTn>
                                        <p:tgtEl>
                                          <p:spTgt spid="1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1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CA32CB1B-131E-428C-BEDC-EE86C56FD1B9}"/>
              </a:ext>
            </a:extLst>
          </p:cNvPr>
          <p:cNvSpPr>
            <a:spLocks noGrp="1"/>
          </p:cNvSpPr>
          <p:nvPr>
            <p:ph type="title"/>
          </p:nvPr>
        </p:nvSpPr>
        <p:spPr>
          <a:xfrm>
            <a:off x="822234" y="411553"/>
            <a:ext cx="2565126" cy="369332"/>
          </a:xfrm>
        </p:spPr>
        <p:txBody>
          <a:bodyPr/>
          <a:lstStyle/>
          <a:p>
            <a:r>
              <a:rPr lang="en-US" altLang="zh-CN" dirty="0"/>
              <a:t>Product definition</a:t>
            </a:r>
            <a:endParaRPr lang="zh-CN" altLang="en-US" dirty="0"/>
          </a:p>
        </p:txBody>
      </p:sp>
      <p:sp>
        <p:nvSpPr>
          <p:cNvPr id="5" name="文本占位符 4">
            <a:extLst>
              <a:ext uri="{FF2B5EF4-FFF2-40B4-BE49-F238E27FC236}">
                <a16:creationId xmlns:a16="http://schemas.microsoft.com/office/drawing/2014/main" xmlns="" id="{53487DEA-3D6E-45B2-AC96-948068CC50D9}"/>
              </a:ext>
            </a:extLst>
          </p:cNvPr>
          <p:cNvSpPr>
            <a:spLocks noGrp="1"/>
          </p:cNvSpPr>
          <p:nvPr>
            <p:ph type="body" sz="quarter" idx="10"/>
          </p:nvPr>
        </p:nvSpPr>
        <p:spPr/>
        <p:txBody>
          <a:bodyPr/>
          <a:lstStyle/>
          <a:p>
            <a:r>
              <a:rPr lang="en-US" altLang="zh-CN" dirty="0"/>
              <a:t>01</a:t>
            </a:r>
            <a:endParaRPr lang="zh-CN" altLang="en-US" dirty="0"/>
          </a:p>
        </p:txBody>
      </p:sp>
      <p:pic>
        <p:nvPicPr>
          <p:cNvPr id="23" name="图片 22">
            <a:extLst>
              <a:ext uri="{FF2B5EF4-FFF2-40B4-BE49-F238E27FC236}">
                <a16:creationId xmlns:a16="http://schemas.microsoft.com/office/drawing/2014/main" xmlns="" id="{4954F502-88D9-4BD5-AC57-EC7322331A0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47870" y="990599"/>
            <a:ext cx="9682040" cy="3733801"/>
          </a:xfrm>
          <a:prstGeom prst="rect">
            <a:avLst/>
          </a:prstGeom>
          <a:ln w="44450">
            <a:gradFill>
              <a:gsLst>
                <a:gs pos="0">
                  <a:srgbClr val="0476A3"/>
                </a:gs>
                <a:gs pos="100000">
                  <a:schemeClr val="accent2"/>
                </a:gs>
              </a:gsLst>
              <a:lin ang="5400000" scaled="1"/>
            </a:gradFill>
            <a:miter lim="800000"/>
          </a:ln>
        </p:spPr>
      </p:pic>
      <p:sp>
        <p:nvSpPr>
          <p:cNvPr id="3" name="矩形 2">
            <a:extLst>
              <a:ext uri="{FF2B5EF4-FFF2-40B4-BE49-F238E27FC236}">
                <a16:creationId xmlns:a16="http://schemas.microsoft.com/office/drawing/2014/main" xmlns="" id="{1D41F52B-F31F-44F0-9C30-572E44BF0D32}"/>
              </a:ext>
            </a:extLst>
          </p:cNvPr>
          <p:cNvSpPr/>
          <p:nvPr/>
        </p:nvSpPr>
        <p:spPr>
          <a:xfrm>
            <a:off x="989925" y="4942999"/>
            <a:ext cx="9797930" cy="1635601"/>
          </a:xfrm>
          <a:prstGeom prst="rect">
            <a:avLst/>
          </a:prstGeom>
          <a:gradFill>
            <a:gsLst>
              <a:gs pos="19000">
                <a:srgbClr val="0476A3"/>
              </a:gs>
              <a:gs pos="100000">
                <a:srgbClr val="0A9B74"/>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 name="TextBox 3"/>
          <p:cNvSpPr txBox="1"/>
          <p:nvPr/>
        </p:nvSpPr>
        <p:spPr>
          <a:xfrm>
            <a:off x="1270000" y="5156200"/>
            <a:ext cx="9459910" cy="923330"/>
          </a:xfrm>
          <a:prstGeom prst="rect">
            <a:avLst/>
          </a:prstGeom>
          <a:noFill/>
        </p:spPr>
        <p:txBody>
          <a:bodyPr wrap="square" rtlCol="0">
            <a:spAutoFit/>
          </a:bodyPr>
          <a:lstStyle/>
          <a:p>
            <a:r>
              <a:rPr lang="en-US" altLang="zh-CN" dirty="0">
                <a:solidFill>
                  <a:schemeClr val="bg1"/>
                </a:solidFill>
              </a:rPr>
              <a:t>MVP:</a:t>
            </a:r>
          </a:p>
          <a:p>
            <a:r>
              <a:rPr lang="en-US" altLang="zh-CN" dirty="0">
                <a:solidFill>
                  <a:schemeClr val="bg1"/>
                </a:solidFill>
              </a:rPr>
              <a:t>An algorithm which can perform 3D object detection (by returning the volume of the object) over semantic maps (by returning the classification of the object)</a:t>
            </a:r>
          </a:p>
        </p:txBody>
      </p:sp>
      <p:sp>
        <p:nvSpPr>
          <p:cNvPr id="6" name="矩形 5"/>
          <p:cNvSpPr/>
          <p:nvPr/>
        </p:nvSpPr>
        <p:spPr>
          <a:xfrm>
            <a:off x="8057384" y="437634"/>
            <a:ext cx="2672526" cy="369332"/>
          </a:xfrm>
          <a:prstGeom prst="rect">
            <a:avLst/>
          </a:prstGeom>
        </p:spPr>
        <p:txBody>
          <a:bodyPr wrap="none">
            <a:spAutoFit/>
          </a:bodyPr>
          <a:lstStyle/>
          <a:p>
            <a:r>
              <a:rPr lang="en-US" altLang="zh-CN" dirty="0">
                <a:solidFill>
                  <a:schemeClr val="bg1"/>
                </a:solidFill>
                <a:hlinkClick r:id="rId4"/>
              </a:rPr>
              <a:t>https://waymo.com/tech/</a:t>
            </a:r>
            <a:endParaRPr lang="en-US" altLang="zh-CN" dirty="0">
              <a:solidFill>
                <a:schemeClr val="bg1"/>
              </a:solidFill>
            </a:endParaRPr>
          </a:p>
        </p:txBody>
      </p:sp>
    </p:spTree>
    <p:extLst>
      <p:ext uri="{BB962C8B-B14F-4D97-AF65-F5344CB8AC3E}">
        <p14:creationId xmlns:p14="http://schemas.microsoft.com/office/powerpoint/2010/main" val="2472742296"/>
      </p:ext>
    </p:extLst>
  </p:cSld>
  <p:clrMapOvr>
    <a:masterClrMapping/>
  </p:clrMapOvr>
  <mc:AlternateContent xmlns:mc="http://schemas.openxmlformats.org/markup-compatibility/2006" xmlns:p14="http://schemas.microsoft.com/office/powerpoint/2010/main">
    <mc:Choice Requires="p14">
      <p:transition spd="slow" p14:dur="1600" advTm="4000">
        <p:blinds dir="vert"/>
      </p:transition>
    </mc:Choice>
    <mc:Fallback xmlns="">
      <p:transition spd="slow" advTm="400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80000" fill="hold" nodeType="with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1250" fill="hold"/>
                                        <p:tgtEl>
                                          <p:spTgt spid="23"/>
                                        </p:tgtEl>
                                        <p:attrNameLst>
                                          <p:attrName>ppt_x</p:attrName>
                                        </p:attrNameLst>
                                      </p:cBhvr>
                                      <p:tavLst>
                                        <p:tav tm="0">
                                          <p:val>
                                            <p:strVal val="0-#ppt_w/2"/>
                                          </p:val>
                                        </p:tav>
                                        <p:tav tm="100000">
                                          <p:val>
                                            <p:strVal val="#ppt_x"/>
                                          </p:val>
                                        </p:tav>
                                      </p:tavLst>
                                    </p:anim>
                                    <p:anim calcmode="lin" valueType="num">
                                      <p:cBhvr additive="base">
                                        <p:cTn id="8" dur="1250" fill="hold"/>
                                        <p:tgtEl>
                                          <p:spTgt spid="23"/>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par>
                          <p:cTn id="12" fill="hold">
                            <p:stCondLst>
                              <p:cond delay="1250"/>
                            </p:stCondLst>
                            <p:childTnLst>
                              <p:par>
                                <p:cTn id="13" presetID="14" presetClass="entr" presetSubtype="10" fill="hold" grpId="0"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randombar(horizontal)">
                                      <p:cBhvr>
                                        <p:cTn id="1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任意多边形: 形状 9">
            <a:extLst>
              <a:ext uri="{FF2B5EF4-FFF2-40B4-BE49-F238E27FC236}">
                <a16:creationId xmlns:a16="http://schemas.microsoft.com/office/drawing/2014/main" xmlns="" id="{7C33B05E-A785-4D13-96CC-DA49560A357B}"/>
              </a:ext>
            </a:extLst>
          </p:cNvPr>
          <p:cNvSpPr/>
          <p:nvPr/>
        </p:nvSpPr>
        <p:spPr>
          <a:xfrm>
            <a:off x="0" y="0"/>
            <a:ext cx="4191000" cy="6858000"/>
          </a:xfrm>
          <a:custGeom>
            <a:avLst/>
            <a:gdLst>
              <a:gd name="connsiteX0" fmla="*/ 0 w 4191000"/>
              <a:gd name="connsiteY0" fmla="*/ 0 h 6858000"/>
              <a:gd name="connsiteX1" fmla="*/ 3073708 w 4191000"/>
              <a:gd name="connsiteY1" fmla="*/ 0 h 6858000"/>
              <a:gd name="connsiteX2" fmla="*/ 3105643 w 4191000"/>
              <a:gd name="connsiteY2" fmla="*/ 44041 h 6858000"/>
              <a:gd name="connsiteX3" fmla="*/ 4191000 w 4191000"/>
              <a:gd name="connsiteY3" fmla="*/ 3395675 h 6858000"/>
              <a:gd name="connsiteX4" fmla="*/ 3105643 w 4191000"/>
              <a:gd name="connsiteY4" fmla="*/ 6747309 h 6858000"/>
              <a:gd name="connsiteX5" fmla="*/ 3025376 w 4191000"/>
              <a:gd name="connsiteY5" fmla="*/ 6858000 h 6858000"/>
              <a:gd name="connsiteX6" fmla="*/ 0 w 419100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1000" h="6858000">
                <a:moveTo>
                  <a:pt x="0" y="0"/>
                </a:moveTo>
                <a:lnTo>
                  <a:pt x="3073708" y="0"/>
                </a:lnTo>
                <a:lnTo>
                  <a:pt x="3105643" y="44041"/>
                </a:lnTo>
                <a:cubicBezTo>
                  <a:pt x="3804531" y="1074199"/>
                  <a:pt x="4191000" y="2206799"/>
                  <a:pt x="4191000" y="3395675"/>
                </a:cubicBezTo>
                <a:cubicBezTo>
                  <a:pt x="4191000" y="4584551"/>
                  <a:pt x="3804531" y="5717151"/>
                  <a:pt x="3105643" y="6747309"/>
                </a:cubicBezTo>
                <a:lnTo>
                  <a:pt x="3025376" y="6858000"/>
                </a:lnTo>
                <a:lnTo>
                  <a:pt x="0" y="6858000"/>
                </a:lnTo>
                <a:close/>
              </a:path>
            </a:pathLst>
          </a:custGeom>
          <a:gradFill>
            <a:gsLst>
              <a:gs pos="19000">
                <a:srgbClr val="0476A3"/>
              </a:gs>
              <a:gs pos="100000">
                <a:srgbClr val="0A9B74"/>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nvGrpSpPr>
          <p:cNvPr id="15" name="组合 14">
            <a:extLst>
              <a:ext uri="{FF2B5EF4-FFF2-40B4-BE49-F238E27FC236}">
                <a16:creationId xmlns:a16="http://schemas.microsoft.com/office/drawing/2014/main" xmlns="" id="{56D38074-355A-4973-A1DE-43D9E46CA26E}"/>
              </a:ext>
            </a:extLst>
          </p:cNvPr>
          <p:cNvGrpSpPr/>
          <p:nvPr/>
        </p:nvGrpSpPr>
        <p:grpSpPr>
          <a:xfrm>
            <a:off x="1740441" y="2141445"/>
            <a:ext cx="4355559" cy="2575110"/>
            <a:chOff x="1740441" y="2141445"/>
            <a:chExt cx="4355559" cy="2575110"/>
          </a:xfrm>
        </p:grpSpPr>
        <p:grpSp>
          <p:nvGrpSpPr>
            <p:cNvPr id="5" name="组合 4">
              <a:extLst>
                <a:ext uri="{FF2B5EF4-FFF2-40B4-BE49-F238E27FC236}">
                  <a16:creationId xmlns:a16="http://schemas.microsoft.com/office/drawing/2014/main" xmlns="" id="{C08A9F10-F3A0-402E-823E-DF316ADE6DF9}"/>
                </a:ext>
              </a:extLst>
            </p:cNvPr>
            <p:cNvGrpSpPr/>
            <p:nvPr/>
          </p:nvGrpSpPr>
          <p:grpSpPr>
            <a:xfrm>
              <a:off x="1740441" y="2141445"/>
              <a:ext cx="4355559" cy="2575110"/>
              <a:chOff x="2692664" y="2398906"/>
              <a:chExt cx="3484616" cy="2060188"/>
            </a:xfrm>
          </p:grpSpPr>
          <p:pic>
            <p:nvPicPr>
              <p:cNvPr id="4" name="图片 3">
                <a:extLst>
                  <a:ext uri="{FF2B5EF4-FFF2-40B4-BE49-F238E27FC236}">
                    <a16:creationId xmlns:a16="http://schemas.microsoft.com/office/drawing/2014/main" xmlns="" id="{23B8E3F6-BC83-4609-82E3-0C7976108477}"/>
                  </a:ext>
                </a:extLst>
              </p:cNvPr>
              <p:cNvPicPr>
                <a:picLocks noChangeAspect="1"/>
              </p:cNvPicPr>
              <p:nvPr/>
            </p:nvPicPr>
            <p:blipFill rotWithShape="1">
              <a:blip r:embed="rId3"/>
              <a:srcRect l="13659" t="2295" r="43564" b="45229"/>
              <a:stretch/>
            </p:blipFill>
            <p:spPr>
              <a:xfrm>
                <a:off x="3058160" y="2479040"/>
                <a:ext cx="2763520" cy="1833270"/>
              </a:xfrm>
              <a:prstGeom prst="rect">
                <a:avLst/>
              </a:prstGeom>
            </p:spPr>
          </p:pic>
          <p:pic>
            <p:nvPicPr>
              <p:cNvPr id="3" name="图片 2" descr="图片包含 监视器, 电子产品, 电视, 陈列&#10;&#10;描述已自动生成">
                <a:extLst>
                  <a:ext uri="{FF2B5EF4-FFF2-40B4-BE49-F238E27FC236}">
                    <a16:creationId xmlns:a16="http://schemas.microsoft.com/office/drawing/2014/main" xmlns="" id="{C3B8AB2C-65A0-4985-99D5-156DEBE3D08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692664" y="2398906"/>
                <a:ext cx="3484616" cy="2060188"/>
              </a:xfrm>
              <a:prstGeom prst="rect">
                <a:avLst/>
              </a:prstGeom>
            </p:spPr>
          </p:pic>
        </p:grpSp>
        <p:sp>
          <p:nvSpPr>
            <p:cNvPr id="11" name="文本框 10">
              <a:extLst>
                <a:ext uri="{FF2B5EF4-FFF2-40B4-BE49-F238E27FC236}">
                  <a16:creationId xmlns:a16="http://schemas.microsoft.com/office/drawing/2014/main" xmlns="" id="{67086C9B-43AE-4561-8B7B-69886D149DB3}"/>
                </a:ext>
              </a:extLst>
            </p:cNvPr>
            <p:cNvSpPr txBox="1"/>
            <p:nvPr/>
          </p:nvSpPr>
          <p:spPr>
            <a:xfrm>
              <a:off x="3024386" y="2497976"/>
              <a:ext cx="1787670" cy="1862048"/>
            </a:xfrm>
            <a:prstGeom prst="rect">
              <a:avLst/>
            </a:prstGeom>
            <a:noFill/>
          </p:spPr>
          <p:txBody>
            <a:bodyPr wrap="none" rtlCol="0">
              <a:spAutoFit/>
            </a:bodyPr>
            <a:lstStyle>
              <a:defPPr>
                <a:defRPr lang="zh-CN"/>
              </a:defPPr>
              <a:lvl1pPr lvl="0">
                <a:defRPr sz="6000" spc="-150">
                  <a:latin typeface="思源宋体 CN Heavy"/>
                  <a:ea typeface="思源宋体 CN Heavy"/>
                </a:defRPr>
              </a:lvl1pPr>
            </a:lstStyle>
            <a:p>
              <a:pPr algn="ctr"/>
              <a:r>
                <a:rPr lang="en-US" altLang="zh-CN" sz="11500" dirty="0">
                  <a:solidFill>
                    <a:schemeClr val="bg1"/>
                  </a:solidFill>
                  <a:effectLst>
                    <a:outerShdw blurRad="190500" dist="38100" dir="5400000" algn="t" rotWithShape="0">
                      <a:prstClr val="black">
                        <a:alpha val="54000"/>
                      </a:prstClr>
                    </a:outerShdw>
                  </a:effectLst>
                </a:rPr>
                <a:t>02</a:t>
              </a:r>
              <a:endParaRPr lang="zh-CN" altLang="en-US" sz="11500" dirty="0">
                <a:solidFill>
                  <a:schemeClr val="bg1"/>
                </a:solidFill>
                <a:effectLst>
                  <a:outerShdw blurRad="190500" dist="38100" dir="5400000" algn="t" rotWithShape="0">
                    <a:prstClr val="black">
                      <a:alpha val="54000"/>
                    </a:prstClr>
                  </a:outerShdw>
                </a:effectLst>
              </a:endParaRPr>
            </a:p>
          </p:txBody>
        </p:sp>
      </p:grpSp>
      <p:sp>
        <p:nvSpPr>
          <p:cNvPr id="12" name="文本框 11">
            <a:extLst>
              <a:ext uri="{FF2B5EF4-FFF2-40B4-BE49-F238E27FC236}">
                <a16:creationId xmlns:a16="http://schemas.microsoft.com/office/drawing/2014/main" xmlns="" id="{B3EA425B-A7A1-45FA-9EB0-D9ACBAF546E9}"/>
              </a:ext>
            </a:extLst>
          </p:cNvPr>
          <p:cNvSpPr txBox="1"/>
          <p:nvPr/>
        </p:nvSpPr>
        <p:spPr>
          <a:xfrm>
            <a:off x="6223666" y="2243127"/>
            <a:ext cx="4357283" cy="769441"/>
          </a:xfrm>
          <a:prstGeom prst="rect">
            <a:avLst/>
          </a:prstGeom>
          <a:noFill/>
        </p:spPr>
        <p:txBody>
          <a:bodyPr wrap="none" rtlCol="0">
            <a:spAutoFit/>
          </a:bodyPr>
          <a:lstStyle/>
          <a:p>
            <a:r>
              <a:rPr lang="en-US" altLang="zh-CN" sz="4400" b="1" dirty="0"/>
              <a:t>Product Survey</a:t>
            </a:r>
          </a:p>
        </p:txBody>
      </p:sp>
      <p:sp>
        <p:nvSpPr>
          <p:cNvPr id="13" name="文本框 12">
            <a:extLst>
              <a:ext uri="{FF2B5EF4-FFF2-40B4-BE49-F238E27FC236}">
                <a16:creationId xmlns:a16="http://schemas.microsoft.com/office/drawing/2014/main" xmlns="" id="{B79475A8-D04D-4DC2-BEDB-14484C8285D7}"/>
              </a:ext>
            </a:extLst>
          </p:cNvPr>
          <p:cNvSpPr txBox="1"/>
          <p:nvPr/>
        </p:nvSpPr>
        <p:spPr>
          <a:xfrm>
            <a:off x="6223666" y="3228945"/>
            <a:ext cx="3248005" cy="400110"/>
          </a:xfrm>
          <a:prstGeom prst="rect">
            <a:avLst/>
          </a:prstGeom>
          <a:noFill/>
        </p:spPr>
        <p:txBody>
          <a:bodyPr wrap="none" rtlCol="0">
            <a:spAutoFit/>
          </a:bodyPr>
          <a:lstStyle/>
          <a:p>
            <a:pPr algn="just"/>
            <a:r>
              <a:rPr lang="en-US" altLang="zh-CN" sz="2000" dirty="0">
                <a:solidFill>
                  <a:schemeClr val="bg2">
                    <a:lumMod val="75000"/>
                  </a:schemeClr>
                </a:solidFill>
                <a:latin typeface="+mj-ea"/>
                <a:ea typeface="+mj-ea"/>
              </a:rPr>
              <a:t>&gt;&gt;Existing similar products</a:t>
            </a:r>
          </a:p>
        </p:txBody>
      </p:sp>
      <p:sp>
        <p:nvSpPr>
          <p:cNvPr id="2" name="矩形 1"/>
          <p:cNvSpPr/>
          <p:nvPr/>
        </p:nvSpPr>
        <p:spPr>
          <a:xfrm>
            <a:off x="6223666" y="3933874"/>
            <a:ext cx="2377574" cy="400110"/>
          </a:xfrm>
          <a:prstGeom prst="rect">
            <a:avLst/>
          </a:prstGeom>
        </p:spPr>
        <p:txBody>
          <a:bodyPr wrap="none">
            <a:spAutoFit/>
          </a:bodyPr>
          <a:lstStyle/>
          <a:p>
            <a:pPr algn="just"/>
            <a:r>
              <a:rPr lang="en-US" altLang="zh-CN" sz="2000" dirty="0">
                <a:solidFill>
                  <a:schemeClr val="bg2">
                    <a:lumMod val="75000"/>
                  </a:schemeClr>
                </a:solidFill>
                <a:latin typeface="+mj-ea"/>
                <a:ea typeface="+mj-ea"/>
              </a:rPr>
              <a:t>&gt;&gt; Patent analysis</a:t>
            </a:r>
          </a:p>
        </p:txBody>
      </p:sp>
    </p:spTree>
    <p:extLst>
      <p:ext uri="{BB962C8B-B14F-4D97-AF65-F5344CB8AC3E}">
        <p14:creationId xmlns:p14="http://schemas.microsoft.com/office/powerpoint/2010/main" val="2341809174"/>
      </p:ext>
    </p:extLst>
  </p:cSld>
  <p:clrMapOvr>
    <a:masterClrMapping/>
  </p:clrMapOvr>
  <p:transition spd="slow" advTm="4000">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0-#ppt_w/2"/>
                                          </p:val>
                                        </p:tav>
                                        <p:tav tm="100000">
                                          <p:val>
                                            <p:strVal val="#ppt_x"/>
                                          </p:val>
                                        </p:tav>
                                      </p:tavLst>
                                    </p:anim>
                                    <p:anim calcmode="lin" valueType="num">
                                      <p:cBhvr additive="base">
                                        <p:cTn id="8" dur="1000" fill="hold"/>
                                        <p:tgtEl>
                                          <p:spTgt spid="10"/>
                                        </p:tgtEl>
                                        <p:attrNameLst>
                                          <p:attrName>ppt_y</p:attrName>
                                        </p:attrNameLst>
                                      </p:cBhvr>
                                      <p:tavLst>
                                        <p:tav tm="0">
                                          <p:val>
                                            <p:strVal val="#ppt_y"/>
                                          </p:val>
                                        </p:tav>
                                        <p:tav tm="100000">
                                          <p:val>
                                            <p:strVal val="#ppt_y"/>
                                          </p:val>
                                        </p:tav>
                                      </p:tavLst>
                                    </p:anim>
                                  </p:childTnLst>
                                </p:cTn>
                              </p:par>
                              <p:par>
                                <p:cTn id="9" presetID="17" presetClass="entr" presetSubtype="4" fill="hold" nodeType="withEffect">
                                  <p:stCondLst>
                                    <p:cond delay="500"/>
                                  </p:stCondLst>
                                  <p:childTnLst>
                                    <p:set>
                                      <p:cBhvr>
                                        <p:cTn id="10" dur="1" fill="hold">
                                          <p:stCondLst>
                                            <p:cond delay="0"/>
                                          </p:stCondLst>
                                        </p:cTn>
                                        <p:tgtEl>
                                          <p:spTgt spid="15"/>
                                        </p:tgtEl>
                                        <p:attrNameLst>
                                          <p:attrName>style.visibility</p:attrName>
                                        </p:attrNameLst>
                                      </p:cBhvr>
                                      <p:to>
                                        <p:strVal val="visible"/>
                                      </p:to>
                                    </p:set>
                                    <p:anim calcmode="lin" valueType="num">
                                      <p:cBhvr>
                                        <p:cTn id="11" dur="500" fill="hold"/>
                                        <p:tgtEl>
                                          <p:spTgt spid="15"/>
                                        </p:tgtEl>
                                        <p:attrNameLst>
                                          <p:attrName>ppt_x</p:attrName>
                                        </p:attrNameLst>
                                      </p:cBhvr>
                                      <p:tavLst>
                                        <p:tav tm="0">
                                          <p:val>
                                            <p:strVal val="#ppt_x"/>
                                          </p:val>
                                        </p:tav>
                                        <p:tav tm="100000">
                                          <p:val>
                                            <p:strVal val="#ppt_x"/>
                                          </p:val>
                                        </p:tav>
                                      </p:tavLst>
                                    </p:anim>
                                    <p:anim calcmode="lin" valueType="num">
                                      <p:cBhvr>
                                        <p:cTn id="12" dur="500" fill="hold"/>
                                        <p:tgtEl>
                                          <p:spTgt spid="15"/>
                                        </p:tgtEl>
                                        <p:attrNameLst>
                                          <p:attrName>ppt_y</p:attrName>
                                        </p:attrNameLst>
                                      </p:cBhvr>
                                      <p:tavLst>
                                        <p:tav tm="0">
                                          <p:val>
                                            <p:strVal val="#ppt_y+#ppt_h/2"/>
                                          </p:val>
                                        </p:tav>
                                        <p:tav tm="100000">
                                          <p:val>
                                            <p:strVal val="#ppt_y"/>
                                          </p:val>
                                        </p:tav>
                                      </p:tavLst>
                                    </p:anim>
                                    <p:anim calcmode="lin" valueType="num">
                                      <p:cBhvr>
                                        <p:cTn id="13" dur="500" fill="hold"/>
                                        <p:tgtEl>
                                          <p:spTgt spid="15"/>
                                        </p:tgtEl>
                                        <p:attrNameLst>
                                          <p:attrName>ppt_w</p:attrName>
                                        </p:attrNameLst>
                                      </p:cBhvr>
                                      <p:tavLst>
                                        <p:tav tm="0">
                                          <p:val>
                                            <p:strVal val="#ppt_w"/>
                                          </p:val>
                                        </p:tav>
                                        <p:tav tm="100000">
                                          <p:val>
                                            <p:strVal val="#ppt_w"/>
                                          </p:val>
                                        </p:tav>
                                      </p:tavLst>
                                    </p:anim>
                                    <p:anim calcmode="lin" valueType="num">
                                      <p:cBhvr>
                                        <p:cTn id="14" dur="500" fill="hold"/>
                                        <p:tgtEl>
                                          <p:spTgt spid="15"/>
                                        </p:tgtEl>
                                        <p:attrNameLst>
                                          <p:attrName>ppt_h</p:attrName>
                                        </p:attrNameLst>
                                      </p:cBhvr>
                                      <p:tavLst>
                                        <p:tav tm="0">
                                          <p:val>
                                            <p:fltVal val="0"/>
                                          </p:val>
                                        </p:tav>
                                        <p:tav tm="100000">
                                          <p:val>
                                            <p:strVal val="#ppt_h"/>
                                          </p:val>
                                        </p:tav>
                                      </p:tavLst>
                                    </p:anim>
                                  </p:childTnLst>
                                </p:cTn>
                              </p:par>
                              <p:par>
                                <p:cTn id="15" presetID="14" presetClass="entr" presetSubtype="10" fill="hold" grpId="0" nodeType="withEffect">
                                  <p:stCondLst>
                                    <p:cond delay="750"/>
                                  </p:stCondLst>
                                  <p:childTnLst>
                                    <p:set>
                                      <p:cBhvr>
                                        <p:cTn id="16" dur="1" fill="hold">
                                          <p:stCondLst>
                                            <p:cond delay="0"/>
                                          </p:stCondLst>
                                        </p:cTn>
                                        <p:tgtEl>
                                          <p:spTgt spid="12"/>
                                        </p:tgtEl>
                                        <p:attrNameLst>
                                          <p:attrName>style.visibility</p:attrName>
                                        </p:attrNameLst>
                                      </p:cBhvr>
                                      <p:to>
                                        <p:strVal val="visible"/>
                                      </p:to>
                                    </p:set>
                                    <p:animEffect transition="in" filter="randombar(horizontal)">
                                      <p:cBhvr>
                                        <p:cTn id="17" dur="500"/>
                                        <p:tgtEl>
                                          <p:spTgt spid="12"/>
                                        </p:tgtEl>
                                      </p:cBhvr>
                                    </p:animEffect>
                                  </p:childTnLst>
                                </p:cTn>
                              </p:par>
                              <p:par>
                                <p:cTn id="18" presetID="14" presetClass="entr" presetSubtype="10" fill="hold" grpId="0" nodeType="withEffect">
                                  <p:stCondLst>
                                    <p:cond delay="1000"/>
                                  </p:stCondLst>
                                  <p:childTnLst>
                                    <p:set>
                                      <p:cBhvr>
                                        <p:cTn id="19" dur="1" fill="hold">
                                          <p:stCondLst>
                                            <p:cond delay="0"/>
                                          </p:stCondLst>
                                        </p:cTn>
                                        <p:tgtEl>
                                          <p:spTgt spid="13"/>
                                        </p:tgtEl>
                                        <p:attrNameLst>
                                          <p:attrName>style.visibility</p:attrName>
                                        </p:attrNameLst>
                                      </p:cBhvr>
                                      <p:to>
                                        <p:strVal val="visible"/>
                                      </p:to>
                                    </p:set>
                                    <p:animEffect transition="in" filter="randombar(horizontal)">
                                      <p:cBhvr>
                                        <p:cTn id="20" dur="500"/>
                                        <p:tgtEl>
                                          <p:spTgt spid="13"/>
                                        </p:tgtEl>
                                      </p:cBhvr>
                                    </p:animEffect>
                                  </p:childTnLst>
                                </p:cTn>
                              </p:par>
                            </p:childTnLst>
                          </p:cTn>
                        </p:par>
                        <p:par>
                          <p:cTn id="21" fill="hold">
                            <p:stCondLst>
                              <p:cond delay="1500"/>
                            </p:stCondLst>
                            <p:childTnLst>
                              <p:par>
                                <p:cTn id="22" presetID="14" presetClass="entr" presetSubtype="10" fill="hold" grpId="0" nodeType="after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randombar(horizontal)">
                                      <p:cBhvr>
                                        <p:cTn id="2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p:bldP spid="13" grpId="0"/>
      <p:bldP spid="2"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PowerPoint 演示文稿"/>
</p:tagLst>
</file>

<file path=ppt/tags/tag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heme/theme1.xml><?xml version="1.0" encoding="utf-8"?>
<a:theme xmlns:a="http://schemas.openxmlformats.org/drawingml/2006/main" name="Office 主题​​">
  <a:themeElements>
    <a:clrScheme name="自定义 54">
      <a:dk1>
        <a:srgbClr val="44546A"/>
      </a:dk1>
      <a:lt1>
        <a:sysClr val="window" lastClr="FFFFFF"/>
      </a:lt1>
      <a:dk2>
        <a:srgbClr val="44546A"/>
      </a:dk2>
      <a:lt2>
        <a:srgbClr val="E7E6E6"/>
      </a:lt2>
      <a:accent1>
        <a:srgbClr val="0476A3"/>
      </a:accent1>
      <a:accent2>
        <a:srgbClr val="0A9B74"/>
      </a:accent2>
      <a:accent3>
        <a:srgbClr val="0476A3"/>
      </a:accent3>
      <a:accent4>
        <a:srgbClr val="0A9B74"/>
      </a:accent4>
      <a:accent5>
        <a:srgbClr val="0476A3"/>
      </a:accent5>
      <a:accent6>
        <a:srgbClr val="0A9B74"/>
      </a:accent6>
      <a:hlink>
        <a:srgbClr val="0563C1"/>
      </a:hlink>
      <a:folHlink>
        <a:srgbClr val="954F72"/>
      </a:folHlink>
    </a:clrScheme>
    <a:fontScheme name="自定义 22">
      <a:majorFont>
        <a:latin typeface="思源黑体 CN Light"/>
        <a:ea typeface="思源黑体 CN Light"/>
        <a:cs typeface=""/>
      </a:majorFont>
      <a:minorFont>
        <a:latin typeface="思源黑体 CN Light"/>
        <a:ea typeface="思源黑体 CN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1486</TotalTime>
  <Words>1040</Words>
  <Application>Microsoft Office PowerPoint</Application>
  <PresentationFormat>自定义</PresentationFormat>
  <Paragraphs>112</Paragraphs>
  <Slides>17</Slides>
  <Notes>16</Notes>
  <HiddenSlides>0</HiddenSlides>
  <MMClips>1</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17</vt:i4>
      </vt:variant>
    </vt:vector>
  </HeadingPairs>
  <TitlesOfParts>
    <vt:vector size="26" baseType="lpstr">
      <vt:lpstr>Arial</vt:lpstr>
      <vt:lpstr>宋体</vt:lpstr>
      <vt:lpstr>思源黑体 CN Light</vt:lpstr>
      <vt:lpstr>字魂54号-贤黑</vt:lpstr>
      <vt:lpstr>思源黑体</vt:lpstr>
      <vt:lpstr>Microsoft YaHei</vt:lpstr>
      <vt:lpstr>思源宋体 CN Heavy</vt:lpstr>
      <vt:lpstr>等线</vt:lpstr>
      <vt:lpstr>Office 主题​​</vt:lpstr>
      <vt:lpstr>PowerPoint 演示文稿</vt:lpstr>
      <vt:lpstr>PowerPoint 演示文稿</vt:lpstr>
      <vt:lpstr>PowerPoint 演示文稿</vt:lpstr>
      <vt:lpstr>Product definition</vt:lpstr>
      <vt:lpstr>Product definition</vt:lpstr>
      <vt:lpstr>PowerPoint 演示文稿</vt:lpstr>
      <vt:lpstr>PowerPoint 演示文稿</vt:lpstr>
      <vt:lpstr>Product definition</vt:lpstr>
      <vt:lpstr>PowerPoint 演示文稿</vt:lpstr>
      <vt:lpstr>Product Survey</vt:lpstr>
      <vt:lpstr>Product Survey</vt:lpstr>
      <vt:lpstr>PowerPoint 演示文稿</vt:lpstr>
      <vt:lpstr>System design</vt:lpstr>
      <vt:lpstr>System design</vt:lpstr>
      <vt:lpstr>System design</vt:lpstr>
      <vt:lpstr>System design</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智超 高</dc:creator>
  <cp:lastModifiedBy>thunder</cp:lastModifiedBy>
  <cp:revision>56</cp:revision>
  <dcterms:created xsi:type="dcterms:W3CDTF">2019-03-13T05:38:41Z</dcterms:created>
  <dcterms:modified xsi:type="dcterms:W3CDTF">2019-10-07T20:10:09Z</dcterms:modified>
</cp:coreProperties>
</file>